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6340" y="1540587"/>
            <a:ext cx="5161280" cy="470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79" y="191834"/>
            <a:ext cx="10673841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635" y="1573047"/>
            <a:ext cx="6779259" cy="264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yukaichou.com/gamification-examples/octalysis-complete-gamification-framewor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639" y="2520506"/>
            <a:ext cx="85693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dirty="0"/>
              <a:t>И</a:t>
            </a:r>
            <a:r>
              <a:rPr sz="6500" spc="-5" dirty="0"/>
              <a:t>г</a:t>
            </a:r>
            <a:r>
              <a:rPr sz="6500" dirty="0"/>
              <a:t>ра</a:t>
            </a:r>
            <a:r>
              <a:rPr sz="6500" spc="-5" dirty="0"/>
              <a:t> </a:t>
            </a:r>
            <a:r>
              <a:rPr sz="6500" dirty="0"/>
              <a:t>и</a:t>
            </a:r>
            <a:r>
              <a:rPr sz="6500" spc="-125" dirty="0"/>
              <a:t> </a:t>
            </a:r>
            <a:r>
              <a:rPr sz="10800" spc="-7" baseline="2700" dirty="0"/>
              <a:t>(</a:t>
            </a:r>
            <a:r>
              <a:rPr sz="10800" spc="-15" baseline="2700" dirty="0"/>
              <a:t>в</a:t>
            </a:r>
            <a:r>
              <a:rPr sz="10800" spc="-7" baseline="2700" dirty="0"/>
              <a:t>?</a:t>
            </a:r>
            <a:r>
              <a:rPr sz="10800" baseline="2700" dirty="0"/>
              <a:t>)</a:t>
            </a:r>
            <a:r>
              <a:rPr sz="10800" spc="-1267" baseline="2700" dirty="0"/>
              <a:t> </a:t>
            </a:r>
            <a:r>
              <a:rPr sz="6500" dirty="0"/>
              <a:t>о</a:t>
            </a:r>
            <a:r>
              <a:rPr sz="6500" spc="-5" dirty="0"/>
              <a:t>б</a:t>
            </a:r>
            <a:r>
              <a:rPr sz="6500" dirty="0"/>
              <a:t>ра</a:t>
            </a:r>
            <a:r>
              <a:rPr sz="6500" spc="-10" dirty="0"/>
              <a:t>з</a:t>
            </a:r>
            <a:r>
              <a:rPr sz="6500" dirty="0"/>
              <a:t>ов</a:t>
            </a:r>
            <a:r>
              <a:rPr sz="6500" spc="-10" dirty="0"/>
              <a:t>а</a:t>
            </a:r>
            <a:r>
              <a:rPr sz="6500" dirty="0"/>
              <a:t>н</a:t>
            </a:r>
            <a:r>
              <a:rPr sz="6500" spc="-15" dirty="0"/>
              <a:t>и</a:t>
            </a:r>
            <a:r>
              <a:rPr sz="6500" dirty="0"/>
              <a:t>е</a:t>
            </a:r>
            <a:endParaRPr sz="65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1926503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4" rIns="0" bIns="0" rtlCol="0">
            <a:spAutoFit/>
          </a:bodyPr>
          <a:lstStyle/>
          <a:p>
            <a:pPr marL="3253104" marR="5080" indent="-261366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Пример</a:t>
            </a:r>
            <a:r>
              <a:rPr sz="3200" spc="-15" dirty="0"/>
              <a:t> </a:t>
            </a:r>
            <a:r>
              <a:rPr sz="3200" spc="-5" dirty="0"/>
              <a:t>успешного</a:t>
            </a:r>
            <a:r>
              <a:rPr sz="3200" spc="-40" dirty="0"/>
              <a:t> </a:t>
            </a:r>
            <a:r>
              <a:rPr sz="3200" spc="-5" dirty="0"/>
              <a:t>использования</a:t>
            </a:r>
            <a:r>
              <a:rPr sz="3200" spc="-20" dirty="0"/>
              <a:t> </a:t>
            </a:r>
            <a:r>
              <a:rPr sz="3200" spc="-10" dirty="0"/>
              <a:t>геймификации</a:t>
            </a:r>
            <a:r>
              <a:rPr sz="3200" spc="-50" dirty="0"/>
              <a:t> </a:t>
            </a:r>
            <a:r>
              <a:rPr sz="3200" spc="-5" dirty="0"/>
              <a:t>для </a:t>
            </a:r>
            <a:r>
              <a:rPr sz="3200" spc="-710" dirty="0"/>
              <a:t> </a:t>
            </a:r>
            <a:r>
              <a:rPr sz="3200" spc="-10" dirty="0"/>
              <a:t>образовательных</a:t>
            </a:r>
            <a:r>
              <a:rPr sz="3200" spc="-15" dirty="0"/>
              <a:t> целей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9925" indent="-635">
              <a:lnSpc>
                <a:spcPct val="100000"/>
              </a:lnSpc>
              <a:spcBef>
                <a:spcPts val="105"/>
              </a:spcBef>
            </a:pPr>
            <a:r>
              <a:rPr dirty="0"/>
              <a:t>«В </a:t>
            </a:r>
            <a:r>
              <a:rPr spc="-5" dirty="0"/>
              <a:t>практике геймификации </a:t>
            </a:r>
            <a:r>
              <a:rPr dirty="0"/>
              <a:t>философия </a:t>
            </a:r>
            <a:r>
              <a:rPr spc="-5" dirty="0"/>
              <a:t>сервиса </a:t>
            </a:r>
            <a:r>
              <a:rPr dirty="0"/>
              <a:t>иногда </a:t>
            </a:r>
            <a:r>
              <a:rPr spc="-445" dirty="0"/>
              <a:t> </a:t>
            </a:r>
            <a:r>
              <a:rPr spc="-5" dirty="0"/>
              <a:t>доносится </a:t>
            </a:r>
            <a:r>
              <a:rPr dirty="0"/>
              <a:t>через создание «игрового мира» и </a:t>
            </a:r>
            <a:r>
              <a:rPr spc="5" dirty="0"/>
              <a:t> </a:t>
            </a:r>
            <a:r>
              <a:rPr spc="-5" dirty="0"/>
              <a:t>метафорические </a:t>
            </a:r>
            <a:r>
              <a:rPr dirty="0"/>
              <a:t>названия привычных </a:t>
            </a:r>
            <a:r>
              <a:rPr spc="-5" dirty="0"/>
              <a:t>возможностей: </a:t>
            </a:r>
            <a:r>
              <a:rPr spc="-440" dirty="0"/>
              <a:t> </a:t>
            </a:r>
            <a:r>
              <a:rPr spc="-5" dirty="0"/>
              <a:t>Библиотека</a:t>
            </a:r>
            <a:r>
              <a:rPr spc="-50" dirty="0"/>
              <a:t> </a:t>
            </a:r>
            <a:r>
              <a:rPr dirty="0"/>
              <a:t>материалов</a:t>
            </a:r>
            <a:r>
              <a:rPr spc="-40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Джунгли,</a:t>
            </a:r>
          </a:p>
          <a:p>
            <a:pPr marL="12700" marR="2719705" indent="-635">
              <a:lnSpc>
                <a:spcPct val="120000"/>
              </a:lnSpc>
            </a:pPr>
            <a:r>
              <a:rPr spc="-5" dirty="0"/>
              <a:t>Сообщество друзей </a:t>
            </a:r>
            <a:r>
              <a:rPr dirty="0"/>
              <a:t>– Прайд, </a:t>
            </a:r>
            <a:r>
              <a:rPr spc="5" dirty="0"/>
              <a:t> </a:t>
            </a:r>
            <a:r>
              <a:rPr dirty="0"/>
              <a:t>Внутренняя</a:t>
            </a:r>
            <a:r>
              <a:rPr spc="-40" dirty="0"/>
              <a:t> </a:t>
            </a:r>
            <a:r>
              <a:rPr spc="-5" dirty="0"/>
              <a:t>валюта</a:t>
            </a:r>
            <a:r>
              <a:rPr spc="-10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0" dirty="0"/>
              <a:t>Фрикадельки.</a:t>
            </a: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pc="-5" dirty="0"/>
              <a:t>Это </a:t>
            </a:r>
            <a:r>
              <a:rPr dirty="0"/>
              <a:t>называется</a:t>
            </a:r>
            <a:r>
              <a:rPr spc="-25" dirty="0"/>
              <a:t> </a:t>
            </a:r>
            <a:r>
              <a:rPr dirty="0"/>
              <a:t>«эмоциональная</a:t>
            </a:r>
            <a:r>
              <a:rPr spc="-55" dirty="0"/>
              <a:t> </a:t>
            </a:r>
            <a:r>
              <a:rPr spc="-5" dirty="0"/>
              <a:t>упаковка».</a:t>
            </a:r>
            <a:r>
              <a:rPr spc="-45" dirty="0"/>
              <a:t> </a:t>
            </a:r>
            <a:r>
              <a:rPr dirty="0"/>
              <a:t>Она</a:t>
            </a:r>
            <a:r>
              <a:rPr spc="-25" dirty="0"/>
              <a:t> </a:t>
            </a:r>
            <a:r>
              <a:rPr dirty="0"/>
              <a:t>не</a:t>
            </a:r>
            <a:r>
              <a:rPr spc="-20" dirty="0"/>
              <a:t> </a:t>
            </a:r>
            <a:r>
              <a:rPr dirty="0"/>
              <a:t>обязана </a:t>
            </a:r>
            <a:r>
              <a:rPr spc="-434" dirty="0"/>
              <a:t> </a:t>
            </a:r>
            <a:r>
              <a:rPr dirty="0"/>
              <a:t>быть </a:t>
            </a:r>
            <a:r>
              <a:rPr spc="-5" dirty="0"/>
              <a:t>совсем</a:t>
            </a:r>
            <a:r>
              <a:rPr spc="-10" dirty="0"/>
              <a:t> </a:t>
            </a:r>
            <a:r>
              <a:rPr dirty="0"/>
              <a:t>уж игровой.</a:t>
            </a:r>
            <a:r>
              <a:rPr spc="-50" dirty="0"/>
              <a:t> </a:t>
            </a:r>
            <a:r>
              <a:rPr dirty="0"/>
              <a:t>Задача</a:t>
            </a:r>
            <a:r>
              <a:rPr spc="-20" dirty="0"/>
              <a:t> </a:t>
            </a:r>
            <a:r>
              <a:rPr dirty="0"/>
              <a:t>в том,</a:t>
            </a:r>
            <a:r>
              <a:rPr spc="-20" dirty="0"/>
              <a:t> </a:t>
            </a:r>
            <a:r>
              <a:rPr spc="-5" dirty="0"/>
              <a:t>чтобы</a:t>
            </a:r>
            <a:r>
              <a:rPr spc="-15" dirty="0"/>
              <a:t> </a:t>
            </a:r>
            <a:r>
              <a:rPr spc="-5" dirty="0"/>
              <a:t>вывести</a:t>
            </a:r>
            <a:r>
              <a:rPr spc="5" dirty="0"/>
              <a:t> </a:t>
            </a:r>
            <a:r>
              <a:rPr dirty="0"/>
              <a:t>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144" y="4194734"/>
            <a:ext cx="6873240" cy="244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поверхность </a:t>
            </a:r>
            <a:r>
              <a:rPr sz="2000" i="1" dirty="0">
                <a:latin typeface="Calibri"/>
                <a:cs typeface="Calibri"/>
              </a:rPr>
              <a:t>то, </a:t>
            </a:r>
            <a:r>
              <a:rPr sz="2000" i="1" spc="-5" dirty="0">
                <a:latin typeface="Calibri"/>
                <a:cs typeface="Calibri"/>
              </a:rPr>
              <a:t>что </a:t>
            </a:r>
            <a:r>
              <a:rPr sz="2000" i="1" dirty="0">
                <a:latin typeface="Calibri"/>
                <a:cs typeface="Calibri"/>
              </a:rPr>
              <a:t>и так </a:t>
            </a:r>
            <a:r>
              <a:rPr sz="2000" i="1" spc="-5" dirty="0">
                <a:latin typeface="Calibri"/>
                <a:cs typeface="Calibri"/>
              </a:rPr>
              <a:t>существует, </a:t>
            </a:r>
            <a:r>
              <a:rPr sz="2000" i="1" dirty="0">
                <a:latin typeface="Calibri"/>
                <a:cs typeface="Calibri"/>
              </a:rPr>
              <a:t>но не заметно, 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например, </a:t>
            </a:r>
            <a:r>
              <a:rPr sz="2000" i="1" dirty="0">
                <a:latin typeface="Calibri"/>
                <a:cs typeface="Calibri"/>
              </a:rPr>
              <a:t>подчеркнуть </a:t>
            </a:r>
            <a:r>
              <a:rPr sz="2000" i="1" spc="-5" dirty="0">
                <a:latin typeface="Calibri"/>
                <a:cs typeface="Calibri"/>
              </a:rPr>
              <a:t>экспертность участников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сообщества, </a:t>
            </a:r>
            <a:r>
              <a:rPr sz="2000" i="1" dirty="0">
                <a:latin typeface="Calibri"/>
                <a:cs typeface="Calibri"/>
              </a:rPr>
              <a:t>визуализировать </a:t>
            </a:r>
            <a:r>
              <a:rPr sz="2000" i="1" spc="-5" dirty="0">
                <a:latin typeface="Calibri"/>
                <a:cs typeface="Calibri"/>
              </a:rPr>
              <a:t>иерархию, подняться </a:t>
            </a:r>
            <a:r>
              <a:rPr sz="2000" i="1" dirty="0">
                <a:latin typeface="Calibri"/>
                <a:cs typeface="Calibri"/>
              </a:rPr>
              <a:t>над 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рутиной обыденной </a:t>
            </a:r>
            <a:r>
              <a:rPr sz="2000" i="1" dirty="0">
                <a:latin typeface="Calibri"/>
                <a:cs typeface="Calibri"/>
              </a:rPr>
              <a:t>жизни. </a:t>
            </a:r>
            <a:r>
              <a:rPr sz="2000" i="1" spc="-5" dirty="0">
                <a:latin typeface="Calibri"/>
                <a:cs typeface="Calibri"/>
              </a:rPr>
              <a:t>Потому что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пользователь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самом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деле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не занимается изучением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слов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или чтением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текстов. Он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преследует</a:t>
            </a:r>
            <a:r>
              <a:rPr sz="20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свою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цель,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мечту</a:t>
            </a:r>
            <a:r>
              <a:rPr sz="2000" i="1" spc="-15" dirty="0">
                <a:latin typeface="Calibri"/>
                <a:cs typeface="Calibri"/>
              </a:rPr>
              <a:t>.»</a:t>
            </a:r>
            <a:endParaRPr sz="2000">
              <a:latin typeface="Calibri"/>
              <a:cs typeface="Calibri"/>
            </a:endParaRPr>
          </a:p>
          <a:p>
            <a:pPr marL="4638675" marR="5080" indent="194945" algn="r">
              <a:lnSpc>
                <a:spcPct val="120000"/>
              </a:lnSpc>
              <a:spcBef>
                <a:spcPts val="25"/>
              </a:spcBef>
            </a:pPr>
            <a:r>
              <a:rPr sz="1600" spc="-15" dirty="0">
                <a:latin typeface="Calibri"/>
                <a:cs typeface="Calibri"/>
              </a:rPr>
              <a:t>Руководитель </a:t>
            </a:r>
            <a:r>
              <a:rPr sz="1600" spc="-10" dirty="0">
                <a:latin typeface="Calibri"/>
                <a:cs typeface="Calibri"/>
              </a:rPr>
              <a:t>команды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игровых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механик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сервиса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214" y="1589583"/>
            <a:ext cx="3851299" cy="25343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9583" y="4308208"/>
            <a:ext cx="3888740" cy="2232660"/>
          </a:xfrm>
          <a:prstGeom prst="rect">
            <a:avLst/>
          </a:prstGeom>
          <a:ln w="25400">
            <a:solidFill>
              <a:srgbClr val="385D8A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377190" marR="115570" indent="-28638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-15" dirty="0">
                <a:latin typeface="Calibri"/>
                <a:cs typeface="Calibri"/>
              </a:rPr>
              <a:t>Один </a:t>
            </a:r>
            <a:r>
              <a:rPr sz="1600" spc="-5" dirty="0">
                <a:latin typeface="Calibri"/>
                <a:cs typeface="Calibri"/>
              </a:rPr>
              <a:t>из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самых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успешных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российских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Интернет-проектов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области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изучения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иностранных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языков.</a:t>
            </a:r>
            <a:endParaRPr sz="1600">
              <a:latin typeface="Calibri"/>
              <a:cs typeface="Calibri"/>
            </a:endParaRPr>
          </a:p>
          <a:p>
            <a:pPr marL="377825" marR="643890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10" dirty="0">
                <a:latin typeface="Calibri"/>
                <a:cs typeface="Calibri"/>
              </a:rPr>
              <a:t> декабрь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2015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г.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более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13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млн.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пользователей.</a:t>
            </a:r>
            <a:endParaRPr sz="1600">
              <a:latin typeface="Calibri"/>
              <a:cs typeface="Calibri"/>
            </a:endParaRPr>
          </a:p>
          <a:p>
            <a:pPr marL="377825" marR="30035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Calibri"/>
                <a:cs typeface="Calibri"/>
              </a:rPr>
              <a:t>После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применения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геймификации </a:t>
            </a:r>
            <a:r>
              <a:rPr sz="1600" spc="-5" dirty="0">
                <a:latin typeface="Calibri"/>
                <a:cs typeface="Calibri"/>
              </a:rPr>
              <a:t> активация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увеличилась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примерно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30%,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возвращаемость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15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%.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142" y="563689"/>
            <a:ext cx="9398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Элементы</a:t>
            </a:r>
            <a:r>
              <a:rPr sz="3200" spc="-20" dirty="0"/>
              <a:t> </a:t>
            </a:r>
            <a:r>
              <a:rPr sz="3200" spc="-10" dirty="0"/>
              <a:t>геймификации</a:t>
            </a:r>
            <a:r>
              <a:rPr sz="3200" spc="-30" dirty="0"/>
              <a:t> </a:t>
            </a:r>
            <a:r>
              <a:rPr sz="3200" dirty="0"/>
              <a:t>для</a:t>
            </a:r>
            <a:r>
              <a:rPr sz="3200" spc="5" dirty="0"/>
              <a:t> </a:t>
            </a:r>
            <a:r>
              <a:rPr sz="3200" spc="-10" dirty="0"/>
              <a:t>образовательных </a:t>
            </a:r>
            <a:r>
              <a:rPr sz="3200" spc="-15" dirty="0"/>
              <a:t>целей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073" y="1268768"/>
            <a:ext cx="9150081" cy="5010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451" y="461581"/>
            <a:ext cx="7005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«Секреты»</a:t>
            </a:r>
            <a:r>
              <a:rPr sz="4400" spc="-65" dirty="0"/>
              <a:t> </a:t>
            </a:r>
            <a:r>
              <a:rPr sz="4400" spc="-40" dirty="0"/>
              <a:t>подхода</a:t>
            </a:r>
            <a:r>
              <a:rPr sz="4400" spc="-60" dirty="0"/>
              <a:t> </a:t>
            </a:r>
            <a:r>
              <a:rPr sz="4400" dirty="0"/>
              <a:t>Lingualeo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339" y="1388173"/>
            <a:ext cx="10259060" cy="4839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5080" indent="-342900">
              <a:lnSpc>
                <a:spcPts val="292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Вовлечение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мотивация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</a:t>
            </a:r>
            <a:r>
              <a:rPr sz="2700" i="1" spc="-5" dirty="0">
                <a:latin typeface="Calibri"/>
                <a:cs typeface="Calibri"/>
              </a:rPr>
              <a:t>есть</a:t>
            </a:r>
            <a:r>
              <a:rPr sz="2700" i="1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персонаж, </a:t>
            </a:r>
            <a:r>
              <a:rPr sz="2700" i="1" spc="-15" dirty="0">
                <a:latin typeface="Calibri"/>
                <a:cs typeface="Calibri"/>
              </a:rPr>
              <a:t>которого</a:t>
            </a:r>
            <a:r>
              <a:rPr sz="2700" i="1" spc="3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надо </a:t>
            </a:r>
            <a:r>
              <a:rPr sz="2700" i="1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кормить,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одевать,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«прокачивать»;</a:t>
            </a:r>
            <a:r>
              <a:rPr sz="2700" i="1" spc="-5" dirty="0">
                <a:latin typeface="Calibri"/>
                <a:cs typeface="Calibri"/>
              </a:rPr>
              <a:t> есть</a:t>
            </a:r>
            <a:r>
              <a:rPr sz="2700" i="1" spc="1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Джунгли, </a:t>
            </a:r>
            <a:r>
              <a:rPr sz="2700" i="1" spc="-10" dirty="0">
                <a:latin typeface="Calibri"/>
                <a:cs typeface="Calibri"/>
              </a:rPr>
              <a:t>которые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надо </a:t>
            </a:r>
            <a:r>
              <a:rPr sz="2700" i="1" spc="-59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исследовать</a:t>
            </a:r>
            <a:r>
              <a:rPr sz="2700" spc="-5" dirty="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 marL="355600" marR="142240" indent="-342900">
              <a:lnSpc>
                <a:spcPts val="292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Понятные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визуализированные «правила игры» </a:t>
            </a:r>
            <a:r>
              <a:rPr sz="2700" dirty="0">
                <a:latin typeface="Calibri"/>
                <a:cs typeface="Calibri"/>
              </a:rPr>
              <a:t>– я </a:t>
            </a:r>
            <a:r>
              <a:rPr sz="2700" spc="-5" dirty="0">
                <a:latin typeface="Calibri"/>
                <a:cs typeface="Calibri"/>
              </a:rPr>
              <a:t>понимаю, </a:t>
            </a:r>
            <a:r>
              <a:rPr sz="2700" spc="-15" dirty="0">
                <a:latin typeface="Calibri"/>
                <a:cs typeface="Calibri"/>
              </a:rPr>
              <a:t>как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я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учусь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(«велком»-скрин,</a:t>
            </a:r>
            <a:r>
              <a:rPr sz="2700" i="1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подсказки,</a:t>
            </a:r>
            <a:r>
              <a:rPr sz="2700" i="1" spc="1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гиперссылки…)</a:t>
            </a:r>
            <a:endParaRPr sz="2700">
              <a:latin typeface="Calibri"/>
              <a:cs typeface="Calibri"/>
            </a:endParaRPr>
          </a:p>
          <a:p>
            <a:pPr marL="355600" marR="443865" indent="-342900">
              <a:lnSpc>
                <a:spcPts val="292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Особым </a:t>
            </a:r>
            <a:r>
              <a:rPr sz="2700" spc="-5" dirty="0">
                <a:latin typeface="Calibri"/>
                <a:cs typeface="Calibri"/>
              </a:rPr>
              <a:t>образом организованные «линейки заданий»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</a:t>
            </a:r>
            <a:r>
              <a:rPr sz="2700" i="1" spc="-5" dirty="0">
                <a:latin typeface="Calibri"/>
                <a:cs typeface="Calibri"/>
              </a:rPr>
              <a:t>ограничение сеанса, награда вместо наказания, разнообразие </a:t>
            </a:r>
            <a:r>
              <a:rPr sz="2700" i="1" spc="-60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действий…)</a:t>
            </a:r>
            <a:endParaRPr sz="2700">
              <a:latin typeface="Calibri"/>
              <a:cs typeface="Calibri"/>
            </a:endParaRPr>
          </a:p>
          <a:p>
            <a:pPr marL="355600" marR="110489" indent="-342900">
              <a:lnSpc>
                <a:spcPts val="2920"/>
              </a:lnSpc>
              <a:spcBef>
                <a:spcPts val="6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Дружелюбно </a:t>
            </a:r>
            <a:r>
              <a:rPr sz="2700" spc="-5" dirty="0">
                <a:latin typeface="Calibri"/>
                <a:cs typeface="Calibri"/>
              </a:rPr>
              <a:t>организованное игровое пространство </a:t>
            </a:r>
            <a:r>
              <a:rPr sz="2700" i="1" dirty="0">
                <a:latin typeface="Calibri"/>
                <a:cs typeface="Calibri"/>
              </a:rPr>
              <a:t>(интуитивно </a:t>
            </a:r>
            <a:r>
              <a:rPr sz="2700" i="1" spc="-60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понятный</a:t>
            </a:r>
            <a:r>
              <a:rPr sz="2700" i="1" spc="-1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интерфейс,</a:t>
            </a:r>
            <a:r>
              <a:rPr sz="2700" i="1" spc="-1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кросс-платформенность</a:t>
            </a:r>
            <a:r>
              <a:rPr sz="2700" i="1" spc="-1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и</a:t>
            </a:r>
            <a:r>
              <a:rPr sz="2700" i="1" spc="-5" dirty="0">
                <a:latin typeface="Calibri"/>
                <a:cs typeface="Calibri"/>
              </a:rPr>
              <a:t> т.п.)</a:t>
            </a:r>
            <a:endParaRPr sz="2700">
              <a:latin typeface="Calibri"/>
              <a:cs typeface="Calibri"/>
            </a:endParaRPr>
          </a:p>
          <a:p>
            <a:pPr marL="354965" marR="1200150" indent="-342900">
              <a:lnSpc>
                <a:spcPts val="2920"/>
              </a:lnSpc>
              <a:spcBef>
                <a:spcPts val="6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Система </a:t>
            </a:r>
            <a:r>
              <a:rPr sz="2700" spc="-5" dirty="0">
                <a:latin typeface="Calibri"/>
                <a:cs typeface="Calibri"/>
              </a:rPr>
              <a:t>бонусов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наград </a:t>
            </a:r>
            <a:r>
              <a:rPr sz="2700" i="1" spc="-5" dirty="0">
                <a:latin typeface="Calibri"/>
                <a:cs typeface="Calibri"/>
              </a:rPr>
              <a:t>(статус, уровни, </a:t>
            </a:r>
            <a:r>
              <a:rPr sz="2700" i="1" spc="-10" dirty="0">
                <a:latin typeface="Calibri"/>
                <a:cs typeface="Calibri"/>
              </a:rPr>
              <a:t>фрикадельки </a:t>
            </a:r>
            <a:r>
              <a:rPr sz="2700" i="1" dirty="0">
                <a:latin typeface="Calibri"/>
                <a:cs typeface="Calibri"/>
              </a:rPr>
              <a:t>и </a:t>
            </a:r>
            <a:r>
              <a:rPr sz="2700" i="1" spc="-60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широта доступа)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102" y="461581"/>
            <a:ext cx="6991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Ю-Кай</a:t>
            </a:r>
            <a:r>
              <a:rPr sz="4400" spc="-45" dirty="0"/>
              <a:t> </a:t>
            </a:r>
            <a:r>
              <a:rPr sz="4400" spc="-5" dirty="0"/>
              <a:t>Чоу:</a:t>
            </a:r>
            <a:r>
              <a:rPr sz="4400" spc="-30" dirty="0"/>
              <a:t> </a:t>
            </a:r>
            <a:r>
              <a:rPr sz="4400" dirty="0"/>
              <a:t>основная</a:t>
            </a:r>
            <a:r>
              <a:rPr sz="4400" spc="-40" dirty="0"/>
              <a:t> </a:t>
            </a:r>
            <a:r>
              <a:rPr sz="4400" spc="-10" dirty="0"/>
              <a:t>ошибка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8933" y="1424749"/>
            <a:ext cx="3748404" cy="382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Начинать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игровой </a:t>
            </a:r>
            <a:r>
              <a:rPr sz="3200" dirty="0">
                <a:latin typeface="Calibri"/>
                <a:cs typeface="Calibri"/>
              </a:rPr>
              <a:t> механики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приемов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ВМЕСТО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ТОГО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ЧТОБЫ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>
              <a:latin typeface="Calibri"/>
              <a:cs typeface="Calibri"/>
            </a:endParaRPr>
          </a:p>
          <a:p>
            <a:pPr marL="12700" marR="30035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Начать </a:t>
            </a:r>
            <a:r>
              <a:rPr sz="3200" dirty="0">
                <a:latin typeface="Calibri"/>
                <a:cs typeface="Calibri"/>
              </a:rPr>
              <a:t>с основных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ключевых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стимулов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6918" y="1700807"/>
            <a:ext cx="5591661" cy="3967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2278" y="461581"/>
            <a:ext cx="5186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Кто</a:t>
            </a:r>
            <a:r>
              <a:rPr sz="4400" spc="-30" dirty="0"/>
              <a:t> </a:t>
            </a:r>
            <a:r>
              <a:rPr sz="4400" spc="-15" dirty="0"/>
              <a:t>такой</a:t>
            </a:r>
            <a:r>
              <a:rPr sz="4400" spc="-25" dirty="0"/>
              <a:t> </a:t>
            </a:r>
            <a:r>
              <a:rPr sz="4400" spc="-5" dirty="0"/>
              <a:t>Ю-Кай</a:t>
            </a:r>
            <a:r>
              <a:rPr sz="4400" spc="-40" dirty="0"/>
              <a:t> </a:t>
            </a:r>
            <a:r>
              <a:rPr sz="4400" spc="-5" dirty="0"/>
              <a:t>Чоу?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63352" y="1462927"/>
            <a:ext cx="11666855" cy="5085715"/>
            <a:chOff x="263352" y="1462927"/>
            <a:chExt cx="11666855" cy="5085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352" y="1462927"/>
              <a:ext cx="4896542" cy="5085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9896" y="1462928"/>
              <a:ext cx="6769949" cy="4392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8356" y="137398"/>
            <a:ext cx="41465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345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Модель </a:t>
            </a:r>
            <a:r>
              <a:rPr sz="3200" spc="-5" dirty="0"/>
              <a:t>«Октализис» </a:t>
            </a:r>
            <a:r>
              <a:rPr sz="3200" dirty="0"/>
              <a:t> </a:t>
            </a:r>
            <a:r>
              <a:rPr sz="3200" spc="-10" dirty="0"/>
              <a:t>(разработка</a:t>
            </a:r>
            <a:r>
              <a:rPr sz="3200" spc="-20" dirty="0"/>
              <a:t> </a:t>
            </a:r>
            <a:r>
              <a:rPr sz="3200" dirty="0"/>
              <a:t>Ю-Кай</a:t>
            </a:r>
            <a:r>
              <a:rPr sz="3200" spc="-40" dirty="0"/>
              <a:t> </a:t>
            </a:r>
            <a:r>
              <a:rPr sz="3200" spc="-10" dirty="0"/>
              <a:t>Чоу)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638"/>
            <a:ext cx="6965032" cy="5686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66827" y="1166107"/>
            <a:ext cx="4867910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Octalysis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=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octagon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(восьмигранник)</a:t>
            </a:r>
            <a:endParaRPr sz="1800">
              <a:latin typeface="Calibri"/>
              <a:cs typeface="Calibri"/>
            </a:endParaRPr>
          </a:p>
          <a:p>
            <a:pPr marR="27305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+ 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analysis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(анализ,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изучение,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разбор)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67310" marR="4635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анализ </a:t>
            </a:r>
            <a:r>
              <a:rPr sz="2000" spc="-10" dirty="0">
                <a:latin typeface="Calibri"/>
                <a:cs typeface="Calibri"/>
              </a:rPr>
              <a:t>схемы </a:t>
            </a:r>
            <a:r>
              <a:rPr sz="2000" dirty="0">
                <a:latin typeface="Calibri"/>
                <a:cs typeface="Calibri"/>
              </a:rPr>
              <a:t>восьми </a:t>
            </a:r>
            <a:r>
              <a:rPr sz="2000" spc="-5" dirty="0">
                <a:latin typeface="Calibri"/>
                <a:cs typeface="Calibri"/>
              </a:rPr>
              <a:t>ключевых </a:t>
            </a:r>
            <a:r>
              <a:rPr sz="2000" spc="-10" dirty="0">
                <a:latin typeface="Calibri"/>
                <a:cs typeface="Calibri"/>
              </a:rPr>
              <a:t>элементов,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восьми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основных</a:t>
            </a:r>
            <a:endParaRPr sz="20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факторов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мотивации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человека: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Чувство собственной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значимости,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миссия;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Достижение,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стремление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лидерству;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Самосовершенствование,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раскрытие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творческого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потенциала, </a:t>
            </a:r>
            <a:r>
              <a:rPr sz="1800" spc="-10" dirty="0">
                <a:latin typeface="Calibri"/>
                <a:cs typeface="Calibri"/>
              </a:rPr>
              <a:t>«прокачка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навыков»;</a:t>
            </a:r>
            <a:endParaRPr sz="1800">
              <a:latin typeface="Calibri"/>
              <a:cs typeface="Calibri"/>
            </a:endParaRPr>
          </a:p>
          <a:p>
            <a:pPr marL="299085" marR="110299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Чувство владения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накопления, </a:t>
            </a:r>
            <a:r>
              <a:rPr sz="1800" dirty="0">
                <a:latin typeface="Calibri"/>
                <a:cs typeface="Calibri"/>
              </a:rPr>
              <a:t>«я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собственник!»;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Социальное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давление,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дружба,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конкуренция;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Ограниченность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ресурсов,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нетерпеливость;</a:t>
            </a:r>
            <a:endParaRPr sz="1800">
              <a:latin typeface="Calibri"/>
              <a:cs typeface="Calibri"/>
            </a:endParaRPr>
          </a:p>
          <a:p>
            <a:pPr marL="299085" marR="98615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Тайна,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сюрприз,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непредсказуемость,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любопытство;</a:t>
            </a:r>
            <a:endParaRPr sz="1800">
              <a:latin typeface="Calibri"/>
              <a:cs typeface="Calibri"/>
            </a:endParaRPr>
          </a:p>
          <a:p>
            <a:pPr marL="299085" marR="973455" indent="-287020">
              <a:lnSpc>
                <a:spcPct val="100000"/>
              </a:lnSpc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Избегание негатива, размеренность,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безопасность.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786" y="461581"/>
            <a:ext cx="5950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1.</a:t>
            </a:r>
            <a:r>
              <a:rPr sz="4400" spc="-20" dirty="0"/>
              <a:t> </a:t>
            </a:r>
            <a:r>
              <a:rPr sz="4400" spc="-5" dirty="0"/>
              <a:t>Значение</a:t>
            </a:r>
            <a:r>
              <a:rPr sz="4400" spc="-20" dirty="0"/>
              <a:t> </a:t>
            </a:r>
            <a:r>
              <a:rPr sz="4400" dirty="0"/>
              <a:t>и</a:t>
            </a:r>
            <a:r>
              <a:rPr sz="4400" spc="-15" dirty="0"/>
              <a:t> </a:t>
            </a:r>
            <a:r>
              <a:rPr sz="4400" spc="-5" dirty="0"/>
              <a:t>признание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8"/>
            <a:ext cx="5127625" cy="19037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Призвание,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миссия,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причастность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чему-то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большему, </a:t>
            </a:r>
            <a:r>
              <a:rPr sz="2800" spc="-20" dirty="0">
                <a:latin typeface="Calibri"/>
                <a:cs typeface="Calibri"/>
              </a:rPr>
              <a:t>самоотдача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даже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жертвенность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40" y="1525117"/>
            <a:ext cx="5195570" cy="39509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800">
              <a:latin typeface="Calibri"/>
              <a:cs typeface="Calibri"/>
            </a:endParaRPr>
          </a:p>
          <a:p>
            <a:pPr marL="355600" marR="67881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Вдохновляющие </a:t>
            </a:r>
            <a:r>
              <a:rPr sz="2800" spc="-5" dirty="0">
                <a:latin typeface="Calibri"/>
                <a:cs typeface="Calibri"/>
              </a:rPr>
              <a:t>задания, 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упором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миссию;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Визуализация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смыслов</a:t>
            </a:r>
            <a:endParaRPr sz="2800">
              <a:latin typeface="Calibri"/>
              <a:cs typeface="Calibri"/>
            </a:endParaRPr>
          </a:p>
          <a:p>
            <a:pPr marL="355600" marR="42735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Нематериальные</a:t>
            </a:r>
            <a:r>
              <a:rPr sz="2800" spc="-5" dirty="0">
                <a:latin typeface="Calibri"/>
                <a:cs typeface="Calibri"/>
              </a:rPr>
              <a:t> награды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(«звания»,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«знаки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отличия»),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Создание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элитарных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сообществ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Упрощение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использования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428" y="4001137"/>
            <a:ext cx="3914225" cy="24967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186" y="461581"/>
            <a:ext cx="5896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2.</a:t>
            </a:r>
            <a:r>
              <a:rPr sz="4400" spc="-55" dirty="0"/>
              <a:t> </a:t>
            </a:r>
            <a:r>
              <a:rPr sz="4400" dirty="0"/>
              <a:t>Развитие,</a:t>
            </a:r>
            <a:r>
              <a:rPr sz="4400" spc="-45" dirty="0"/>
              <a:t> </a:t>
            </a:r>
            <a:r>
              <a:rPr sz="4400" spc="-10" dirty="0"/>
              <a:t>достижение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33237"/>
            <a:ext cx="5067935" cy="16103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810"/>
              </a:lnSpc>
              <a:spcBef>
                <a:spcPts val="665"/>
              </a:spcBef>
            </a:pPr>
            <a:r>
              <a:rPr sz="2600" spc="-5" dirty="0">
                <a:latin typeface="Calibri"/>
                <a:cs typeface="Calibri"/>
              </a:rPr>
              <a:t>Движение </a:t>
            </a:r>
            <a:r>
              <a:rPr sz="2600" spc="10" dirty="0">
                <a:latin typeface="Calibri"/>
                <a:cs typeface="Calibri"/>
              </a:rPr>
              <a:t>вперед, </a:t>
            </a:r>
            <a:r>
              <a:rPr sz="2600" spc="-15" dirty="0">
                <a:latin typeface="Calibri"/>
                <a:cs typeface="Calibri"/>
              </a:rPr>
              <a:t>продвижение,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совершенствование,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саморазвитие,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самоуважение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13" y="1532585"/>
            <a:ext cx="4588510" cy="43453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Сертификаты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уровней;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Визуализация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продвижения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переходов</a:t>
            </a:r>
            <a:endParaRPr sz="2600">
              <a:latin typeface="Calibri"/>
              <a:cs typeface="Calibri"/>
            </a:endParaRPr>
          </a:p>
          <a:p>
            <a:pPr marL="355600" marR="275590" indent="-342900">
              <a:lnSpc>
                <a:spcPts val="281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Возможность похвалиться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погордиться («расскажи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соцсетях»),</a:t>
            </a:r>
            <a:endParaRPr sz="2600">
              <a:latin typeface="Calibri"/>
              <a:cs typeface="Calibri"/>
            </a:endParaRPr>
          </a:p>
          <a:p>
            <a:pPr marL="355600" marR="35560" indent="-342900">
              <a:lnSpc>
                <a:spcPts val="2810"/>
              </a:lnSpc>
              <a:spcBef>
                <a:spcPts val="620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Облегчение </a:t>
            </a:r>
            <a:r>
              <a:rPr sz="2600" dirty="0">
                <a:latin typeface="Calibri"/>
                <a:cs typeface="Calibri"/>
              </a:rPr>
              <a:t>прогресса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(«подсказки </a:t>
            </a:r>
            <a:r>
              <a:rPr sz="2600" spc="-5" dirty="0">
                <a:latin typeface="Calibri"/>
                <a:cs typeface="Calibri"/>
              </a:rPr>
              <a:t>системы»),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достижимые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промежуточные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результаты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10" y="3237539"/>
            <a:ext cx="4865954" cy="3043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54" y="461581"/>
            <a:ext cx="8085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0880" algn="l"/>
              </a:tabLst>
            </a:pPr>
            <a:r>
              <a:rPr sz="4400" dirty="0"/>
              <a:t>3.	</a:t>
            </a:r>
            <a:r>
              <a:rPr sz="4400" spc="-5" dirty="0"/>
              <a:t>Креативность</a:t>
            </a:r>
            <a:r>
              <a:rPr sz="4400" spc="-45" dirty="0"/>
              <a:t> </a:t>
            </a:r>
            <a:r>
              <a:rPr sz="4400" dirty="0"/>
              <a:t>и</a:t>
            </a:r>
            <a:r>
              <a:rPr sz="4400" spc="-20" dirty="0"/>
              <a:t> </a:t>
            </a:r>
            <a:r>
              <a:rPr sz="4400" dirty="0"/>
              <a:t>обратная</a:t>
            </a:r>
            <a:r>
              <a:rPr sz="4400" spc="-25" dirty="0"/>
              <a:t> </a:t>
            </a:r>
            <a:r>
              <a:rPr sz="4400" spc="-10" dirty="0"/>
              <a:t>связь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24367"/>
            <a:ext cx="4911725" cy="211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Чувства,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ощущения: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придумывание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стратегий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40"/>
              </a:spcBef>
            </a:pPr>
            <a:r>
              <a:rPr sz="2800" spc="-10" dirty="0">
                <a:latin typeface="Calibri"/>
                <a:cs typeface="Calibri"/>
              </a:rPr>
              <a:t>комбинаций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игре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(+круче,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чем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другие),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отыгрывание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нетривиальными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способами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40" y="1525119"/>
            <a:ext cx="4853940" cy="43776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800">
              <a:latin typeface="Calibri"/>
              <a:cs typeface="Calibri"/>
            </a:endParaRPr>
          </a:p>
          <a:p>
            <a:pPr marL="355600" marR="157480" indent="-342900">
              <a:lnSpc>
                <a:spcPts val="303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Переход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новый уровень 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новыми возможностями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сложности и мощности;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Нелинейность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процессов,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Множественность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стратегий,</a:t>
            </a:r>
            <a:endParaRPr sz="2800">
              <a:latin typeface="Calibri"/>
              <a:cs typeface="Calibri"/>
            </a:endParaRPr>
          </a:p>
          <a:p>
            <a:pPr marL="355600" marR="936625" indent="-342900">
              <a:lnSpc>
                <a:spcPts val="3030"/>
              </a:lnSpc>
              <a:spcBef>
                <a:spcPts val="7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Статусы, </a:t>
            </a:r>
            <a:r>
              <a:rPr sz="2800" spc="-5" dirty="0">
                <a:latin typeface="Calibri"/>
                <a:cs typeface="Calibri"/>
              </a:rPr>
              <a:t>расширяющие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возможности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3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Обратная </a:t>
            </a:r>
            <a:r>
              <a:rPr sz="2800" spc="-10" dirty="0">
                <a:latin typeface="Calibri"/>
                <a:cs typeface="Calibri"/>
              </a:rPr>
              <a:t>связь </a:t>
            </a:r>
            <a:r>
              <a:rPr sz="2800" spc="-15" dirty="0">
                <a:latin typeface="Calibri"/>
                <a:cs typeface="Calibri"/>
              </a:rPr>
              <a:t>относительно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предпринятый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шагов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79" y="3717035"/>
            <a:ext cx="4787816" cy="27791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102" y="461581"/>
            <a:ext cx="7241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4.</a:t>
            </a:r>
            <a:r>
              <a:rPr sz="4400" spc="-40" dirty="0"/>
              <a:t> </a:t>
            </a:r>
            <a:r>
              <a:rPr sz="4400" spc="-10" dirty="0"/>
              <a:t>Обладание</a:t>
            </a:r>
            <a:r>
              <a:rPr sz="4400" spc="-25" dirty="0"/>
              <a:t> </a:t>
            </a:r>
            <a:r>
              <a:rPr sz="4400" dirty="0"/>
              <a:t>и</a:t>
            </a:r>
            <a:r>
              <a:rPr sz="4400" spc="-20" dirty="0"/>
              <a:t> </a:t>
            </a:r>
            <a:r>
              <a:rPr sz="4400" dirty="0"/>
              <a:t>собственность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8"/>
            <a:ext cx="4650740" cy="14763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434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Чувства,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ощущения: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Коллекционирование, </a:t>
            </a:r>
            <a:r>
              <a:rPr sz="2800" spc="-5" dirty="0">
                <a:latin typeface="Calibri"/>
                <a:cs typeface="Calibri"/>
              </a:rPr>
              <a:t>поиск 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хранение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сокровищ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40" y="1524407"/>
            <a:ext cx="4605655" cy="40366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800">
              <a:latin typeface="Calibri"/>
              <a:cs typeface="Calibri"/>
            </a:endParaRPr>
          </a:p>
          <a:p>
            <a:pPr marL="355600" marR="92265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Артефакты </a:t>
            </a:r>
            <a:r>
              <a:rPr sz="2800" spc="-5" dirty="0">
                <a:latin typeface="Calibri"/>
                <a:cs typeface="Calibri"/>
              </a:rPr>
              <a:t>для сбора,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виртуальные</a:t>
            </a:r>
            <a:r>
              <a:rPr sz="2800" spc="-10" dirty="0">
                <a:latin typeface="Calibri"/>
                <a:cs typeface="Calibri"/>
              </a:rPr>
              <a:t> товары</a:t>
            </a:r>
            <a:endParaRPr sz="2800">
              <a:latin typeface="Calibri"/>
              <a:cs typeface="Calibri"/>
            </a:endParaRPr>
          </a:p>
          <a:p>
            <a:pPr marL="435609" indent="-42354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800" spc="-5" dirty="0">
                <a:latin typeface="Calibri"/>
                <a:cs typeface="Calibri"/>
              </a:rPr>
              <a:t>Аватары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«Приз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кусочку»</a:t>
            </a:r>
            <a:endParaRPr sz="2800">
              <a:latin typeface="Calibri"/>
              <a:cs typeface="Calibri"/>
            </a:endParaRPr>
          </a:p>
          <a:p>
            <a:pPr marL="435609" indent="-42354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800" spc="-10" dirty="0">
                <a:latin typeface="Calibri"/>
                <a:cs typeface="Calibri"/>
              </a:rPr>
              <a:t>«эффект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Альфреда»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Обмениваемые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очки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Мониторинг </a:t>
            </a:r>
            <a:r>
              <a:rPr sz="2800" spc="-5" dirty="0">
                <a:latin typeface="Calibri"/>
                <a:cs typeface="Calibri"/>
              </a:rPr>
              <a:t>привязанности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10" y="3429001"/>
            <a:ext cx="4536501" cy="3011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2027" y="1340764"/>
            <a:ext cx="5760720" cy="5113020"/>
            <a:chOff x="6312027" y="1340764"/>
            <a:chExt cx="5760720" cy="511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8400" y="1916836"/>
              <a:ext cx="5106230" cy="40324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12027" y="1340764"/>
              <a:ext cx="5760720" cy="5113020"/>
            </a:xfrm>
            <a:custGeom>
              <a:avLst/>
              <a:gdLst/>
              <a:ahLst/>
              <a:cxnLst/>
              <a:rect l="l" t="t" r="r" b="b"/>
              <a:pathLst>
                <a:path w="5760720" h="5113020">
                  <a:moveTo>
                    <a:pt x="5760643" y="0"/>
                  </a:moveTo>
                  <a:lnTo>
                    <a:pt x="0" y="0"/>
                  </a:lnTo>
                  <a:lnTo>
                    <a:pt x="0" y="5112562"/>
                  </a:lnTo>
                  <a:lnTo>
                    <a:pt x="5760643" y="5112562"/>
                  </a:lnTo>
                  <a:lnTo>
                    <a:pt x="5760643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8962" y="591607"/>
            <a:ext cx="6355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«Что</a:t>
            </a:r>
            <a:r>
              <a:rPr sz="4400" spc="-20" dirty="0"/>
              <a:t> </a:t>
            </a:r>
            <a:r>
              <a:rPr sz="4400" spc="-5" dirty="0"/>
              <a:t>наша</a:t>
            </a:r>
            <a:r>
              <a:rPr sz="4400" spc="-15" dirty="0"/>
              <a:t> </a:t>
            </a:r>
            <a:r>
              <a:rPr sz="4400" spc="-5" dirty="0"/>
              <a:t>жизнь?</a:t>
            </a:r>
            <a:r>
              <a:rPr sz="4400" spc="-20" dirty="0"/>
              <a:t> </a:t>
            </a:r>
            <a:r>
              <a:rPr sz="4400" dirty="0"/>
              <a:t>–Игра!»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42092" y="1592414"/>
            <a:ext cx="5511165" cy="480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 algn="ctr">
              <a:lnSpc>
                <a:spcPts val="2515"/>
              </a:lnSpc>
              <a:spcBef>
                <a:spcPts val="100"/>
              </a:spcBef>
            </a:pPr>
            <a:r>
              <a:rPr sz="2100" spc="-35" dirty="0">
                <a:solidFill>
                  <a:srgbClr val="C00000"/>
                </a:solidFill>
                <a:latin typeface="Calibri"/>
                <a:cs typeface="Calibri"/>
              </a:rPr>
              <a:t>ИГРА</a:t>
            </a:r>
            <a:endParaRPr sz="2100">
              <a:latin typeface="Calibri"/>
              <a:cs typeface="Calibri"/>
            </a:endParaRPr>
          </a:p>
          <a:p>
            <a:pPr marL="355600" marR="1913889" indent="-342900">
              <a:lnSpc>
                <a:spcPct val="80000"/>
              </a:lnSpc>
              <a:spcBef>
                <a:spcPts val="5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форма </a:t>
            </a:r>
            <a:r>
              <a:rPr sz="2400" spc="-10" dirty="0">
                <a:latin typeface="Calibri"/>
                <a:cs typeface="Calibri"/>
              </a:rPr>
              <a:t>психогенного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поведения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(Д.Н.Узнадзе)</a:t>
            </a:r>
            <a:endParaRPr sz="2400">
              <a:latin typeface="Calibri"/>
              <a:cs typeface="Calibri"/>
            </a:endParaRPr>
          </a:p>
          <a:p>
            <a:pPr marL="354965" marR="690880" indent="-342900">
              <a:lnSpc>
                <a:spcPct val="8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пространство «внутренней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социализации ребенка», </a:t>
            </a:r>
            <a:r>
              <a:rPr sz="2400" spc="-10" dirty="0">
                <a:latin typeface="Calibri"/>
                <a:cs typeface="Calibri"/>
              </a:rPr>
              <a:t>средство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усвоения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социальных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305"/>
              </a:lnSpc>
            </a:pPr>
            <a:r>
              <a:rPr sz="2400" spc="-5" dirty="0">
                <a:latin typeface="Calibri"/>
                <a:cs typeface="Calibri"/>
              </a:rPr>
              <a:t>установок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(Л.С.Выготский)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свобода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личности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воображения,</a:t>
            </a:r>
            <a:endParaRPr sz="2400">
              <a:latin typeface="Calibri"/>
              <a:cs typeface="Calibri"/>
            </a:endParaRPr>
          </a:p>
          <a:p>
            <a:pPr marL="354965" marR="1549400">
              <a:lnSpc>
                <a:spcPts val="2300"/>
              </a:lnSpc>
              <a:spcBef>
                <a:spcPts val="270"/>
              </a:spcBef>
            </a:pPr>
            <a:r>
              <a:rPr sz="2400" spc="-5" dirty="0">
                <a:latin typeface="Calibri"/>
                <a:cs typeface="Calibri"/>
              </a:rPr>
              <a:t>«иллюзорная реализация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нереализуемых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интересов»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(А.Н.Леонтьев)</a:t>
            </a:r>
            <a:endParaRPr sz="2400">
              <a:latin typeface="Calibri"/>
              <a:cs typeface="Calibri"/>
            </a:endParaRPr>
          </a:p>
          <a:p>
            <a:pPr marL="354965" marR="717550" indent="-342900">
              <a:lnSpc>
                <a:spcPct val="8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школа </a:t>
            </a:r>
            <a:r>
              <a:rPr sz="2400" dirty="0">
                <a:latin typeface="Calibri"/>
                <a:cs typeface="Calibri"/>
              </a:rPr>
              <a:t>жизни и </a:t>
            </a:r>
            <a:r>
              <a:rPr sz="2400" spc="-10" dirty="0">
                <a:latin typeface="Calibri"/>
                <a:cs typeface="Calibri"/>
              </a:rPr>
              <a:t>практика </a:t>
            </a:r>
            <a:r>
              <a:rPr sz="2400" spc="-5" dirty="0">
                <a:latin typeface="Calibri"/>
                <a:cs typeface="Calibri"/>
              </a:rPr>
              <a:t>развития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детей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(С.Л.Рубинштейн)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способ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установить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связь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«внутренним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ребенком»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(Э.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Берн)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0763" y="1288980"/>
            <a:ext cx="5498465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Немного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фактов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играх</a:t>
            </a:r>
            <a:endParaRPr sz="2400">
              <a:latin typeface="Calibri"/>
              <a:cs typeface="Calibri"/>
            </a:endParaRPr>
          </a:p>
          <a:p>
            <a:pPr marL="299085" marR="236854" indent="-2870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58% </a:t>
            </a:r>
            <a:r>
              <a:rPr sz="2000" spc="-5" dirty="0">
                <a:latin typeface="Calibri"/>
                <a:cs typeface="Calibri"/>
              </a:rPr>
              <a:t>россиян играет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те или иные жанры </a:t>
            </a:r>
            <a:r>
              <a:rPr sz="2000" dirty="0">
                <a:latin typeface="Calibri"/>
                <a:cs typeface="Calibri"/>
              </a:rPr>
              <a:t>игр;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средний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возраст</a:t>
            </a:r>
            <a:r>
              <a:rPr sz="2000" spc="-5" dirty="0">
                <a:latin typeface="Calibri"/>
                <a:cs typeface="Calibri"/>
              </a:rPr>
              <a:t> игрока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лет.</a:t>
            </a:r>
            <a:endParaRPr sz="2000">
              <a:latin typeface="Calibri"/>
              <a:cs typeface="Calibri"/>
            </a:endParaRPr>
          </a:p>
          <a:p>
            <a:pPr marL="299085" marR="35687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68%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игроков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взрослые</a:t>
            </a:r>
            <a:r>
              <a:rPr sz="2000" spc="-15" dirty="0">
                <a:latin typeface="Calibri"/>
                <a:cs typeface="Calibri"/>
              </a:rPr>
              <a:t> люди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(старше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лет).</a:t>
            </a:r>
            <a:endParaRPr sz="2000">
              <a:latin typeface="Calibri"/>
              <a:cs typeface="Calibri"/>
            </a:endParaRPr>
          </a:p>
          <a:p>
            <a:pPr marL="299085" marR="101409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51% </a:t>
            </a:r>
            <a:r>
              <a:rPr sz="2000" spc="-5" dirty="0">
                <a:latin typeface="Calibri"/>
                <a:cs typeface="Calibri"/>
              </a:rPr>
              <a:t>семейных </a:t>
            </a:r>
            <a:r>
              <a:rPr sz="2000" spc="-20" dirty="0">
                <a:latin typeface="Calibri"/>
                <a:cs typeface="Calibri"/>
              </a:rPr>
              <a:t>людей </a:t>
            </a:r>
            <a:r>
              <a:rPr sz="2000" spc="-5" dirty="0">
                <a:latin typeface="Calibri"/>
                <a:cs typeface="Calibri"/>
              </a:rPr>
              <a:t>имеют </a:t>
            </a:r>
            <a:r>
              <a:rPr sz="2000" spc="-15" dirty="0">
                <a:latin typeface="Calibri"/>
                <a:cs typeface="Calibri"/>
              </a:rPr>
              <a:t>хотя </a:t>
            </a:r>
            <a:r>
              <a:rPr sz="2000" dirty="0">
                <a:latin typeface="Calibri"/>
                <a:cs typeface="Calibri"/>
              </a:rPr>
              <a:t>бы 1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устройство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доступом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доме.</a:t>
            </a:r>
            <a:endParaRPr sz="2000">
              <a:latin typeface="Calibri"/>
              <a:cs typeface="Calibri"/>
            </a:endParaRPr>
          </a:p>
          <a:p>
            <a:pPr marL="299085" marR="41973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20%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игроков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школьники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студенты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(данные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2014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г.).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36%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играет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игры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своих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смартфонах.</a:t>
            </a:r>
            <a:endParaRPr sz="2000">
              <a:latin typeface="Calibri"/>
              <a:cs typeface="Calibri"/>
            </a:endParaRPr>
          </a:p>
          <a:p>
            <a:pPr marL="298450" marR="5080" indent="-28638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Запоминаемость информации, </a:t>
            </a:r>
            <a:r>
              <a:rPr sz="2000" spc="-10" dirty="0">
                <a:latin typeface="Calibri"/>
                <a:cs typeface="Calibri"/>
              </a:rPr>
              <a:t>которая </a:t>
            </a:r>
            <a:r>
              <a:rPr sz="2000" spc="-5" dirty="0">
                <a:latin typeface="Calibri"/>
                <a:cs typeface="Calibri"/>
              </a:rPr>
              <a:t>была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получена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35" dirty="0">
                <a:latin typeface="Calibri"/>
                <a:cs typeface="Calibri"/>
              </a:rPr>
              <a:t>ходе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игры,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10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 </a:t>
            </a:r>
            <a:r>
              <a:rPr sz="2000" spc="-5" dirty="0">
                <a:latin typeface="Calibri"/>
                <a:cs typeface="Calibri"/>
              </a:rPr>
              <a:t>превышает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запоминаемость 30-секундного рекламного </a:t>
            </a:r>
            <a:r>
              <a:rPr sz="2000" dirty="0">
                <a:latin typeface="Calibri"/>
                <a:cs typeface="Calibri"/>
              </a:rPr>
              <a:t>ТВ-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ролика.</a:t>
            </a:r>
            <a:endParaRPr sz="2000">
              <a:latin typeface="Calibri"/>
              <a:cs typeface="Calibri"/>
            </a:endParaRPr>
          </a:p>
          <a:p>
            <a:pPr marL="299085" marR="23050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Люди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проводят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играми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приблизительно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часов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неделю.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483" y="461582"/>
            <a:ext cx="4970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5.</a:t>
            </a:r>
            <a:r>
              <a:rPr sz="4400" spc="-60" dirty="0"/>
              <a:t> </a:t>
            </a:r>
            <a:r>
              <a:rPr sz="4400" dirty="0"/>
              <a:t>Социальные</a:t>
            </a:r>
            <a:r>
              <a:rPr sz="4400" spc="-35" dirty="0"/>
              <a:t> </a:t>
            </a:r>
            <a:r>
              <a:rPr sz="4400" spc="-10" dirty="0"/>
              <a:t>связи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357694"/>
            <a:ext cx="5227955" cy="145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595"/>
              </a:spcBef>
            </a:pPr>
            <a:r>
              <a:rPr sz="2600" dirty="0">
                <a:latin typeface="Calibri"/>
                <a:cs typeface="Calibri"/>
              </a:rPr>
              <a:t>Сила </a:t>
            </a:r>
            <a:r>
              <a:rPr sz="2600" spc="-5" dirty="0">
                <a:latin typeface="Calibri"/>
                <a:cs typeface="Calibri"/>
              </a:rPr>
              <a:t>команды, </a:t>
            </a:r>
            <a:r>
              <a:rPr sz="2600" dirty="0">
                <a:latin typeface="Calibri"/>
                <a:cs typeface="Calibri"/>
              </a:rPr>
              <a:t>общие </a:t>
            </a:r>
            <a:r>
              <a:rPr sz="2600" spc="-5" dirty="0">
                <a:latin typeface="Calibri"/>
                <a:cs typeface="Calibri"/>
              </a:rPr>
              <a:t>нормы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правила,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ответственность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перед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коллективом,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возможность </a:t>
            </a:r>
            <a:r>
              <a:rPr sz="2600" spc="-10" dirty="0">
                <a:latin typeface="Calibri"/>
                <a:cs typeface="Calibri"/>
              </a:rPr>
              <a:t>делиться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13" y="1358025"/>
            <a:ext cx="4933315" cy="4939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20"/>
              </a:lnSpc>
              <a:spcBef>
                <a:spcPts val="105"/>
              </a:spcBef>
            </a:pP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600">
              <a:latin typeface="Calibri"/>
              <a:cs typeface="Calibri"/>
            </a:endParaRPr>
          </a:p>
          <a:p>
            <a:pPr marL="355600" marR="640715" indent="-342900">
              <a:lnSpc>
                <a:spcPts val="2500"/>
              </a:lnSpc>
              <a:spcBef>
                <a:spcPts val="595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социальное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нормирование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(поддержка </a:t>
            </a:r>
            <a:r>
              <a:rPr sz="2600" spc="-15" dirty="0">
                <a:latin typeface="Calibri"/>
                <a:cs typeface="Calibri"/>
              </a:rPr>
              <a:t>желаемого </a:t>
            </a:r>
            <a:r>
              <a:rPr sz="2600" spc="-10" dirty="0">
                <a:latin typeface="Calibri"/>
                <a:cs typeface="Calibri"/>
              </a:rPr>
              <a:t> поведения)</a:t>
            </a:r>
            <a:endParaRPr sz="2600">
              <a:latin typeface="Calibri"/>
              <a:cs typeface="Calibri"/>
            </a:endParaRPr>
          </a:p>
          <a:p>
            <a:pPr marL="355600" marR="586105" indent="-342900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Важна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форма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запрета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и/или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поощрения</a:t>
            </a:r>
            <a:endParaRPr sz="2600">
              <a:latin typeface="Calibri"/>
              <a:cs typeface="Calibri"/>
            </a:endParaRPr>
          </a:p>
          <a:p>
            <a:pPr marL="355600" marR="92710" indent="-342900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Персонализация </a:t>
            </a:r>
            <a:r>
              <a:rPr sz="2600" spc="-5" dirty="0">
                <a:latin typeface="Calibri"/>
                <a:cs typeface="Calibri"/>
              </a:rPr>
              <a:t>нелюбимых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объектов («бедный </a:t>
            </a:r>
            <a:r>
              <a:rPr sz="2600" spc="-15" dirty="0">
                <a:latin typeface="Calibri"/>
                <a:cs typeface="Calibri"/>
              </a:rPr>
              <a:t>одинокий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господин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Пенсионный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фонд…»)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ts val="2500"/>
              </a:lnSpc>
              <a:spcBef>
                <a:spcPts val="610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Возможность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оставить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отзыв, </a:t>
            </a:r>
            <a:r>
              <a:rPr sz="2600" dirty="0">
                <a:latin typeface="Calibri"/>
                <a:cs typeface="Calibri"/>
              </a:rPr>
              <a:t> проявить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мнение,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значимое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других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опереться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него</a:t>
            </a:r>
            <a:endParaRPr sz="2600">
              <a:latin typeface="Calibri"/>
              <a:cs typeface="Calibri"/>
            </a:endParaRPr>
          </a:p>
          <a:p>
            <a:pPr marL="355600" marR="681355" indent="-342900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Совместное использование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ресурсов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868" y="3212975"/>
            <a:ext cx="5473175" cy="30243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3781" y="461581"/>
            <a:ext cx="5505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6.</a:t>
            </a:r>
            <a:r>
              <a:rPr sz="4400" spc="-45" dirty="0"/>
              <a:t> </a:t>
            </a:r>
            <a:r>
              <a:rPr sz="4400" dirty="0"/>
              <a:t>Нужда</a:t>
            </a:r>
            <a:r>
              <a:rPr sz="4400" spc="-40" dirty="0"/>
              <a:t> </a:t>
            </a:r>
            <a:r>
              <a:rPr sz="4400" dirty="0"/>
              <a:t>и</a:t>
            </a:r>
            <a:r>
              <a:rPr sz="4400" spc="-30" dirty="0"/>
              <a:t> </a:t>
            </a:r>
            <a:r>
              <a:rPr sz="4400" spc="-5" dirty="0"/>
              <a:t>нетерпение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40257"/>
            <a:ext cx="5099050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595"/>
              </a:spcBef>
            </a:pPr>
            <a:r>
              <a:rPr sz="2600" spc="-5" dirty="0">
                <a:latin typeface="Calibri"/>
                <a:cs typeface="Calibri"/>
              </a:rPr>
              <a:t>Нужно, </a:t>
            </a:r>
            <a:r>
              <a:rPr sz="2600" spc="-15" dirty="0">
                <a:latin typeface="Calibri"/>
                <a:cs typeface="Calibri"/>
              </a:rPr>
              <a:t>потому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что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востребовано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другими,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элитарно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(ограничено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число </a:t>
            </a:r>
            <a:r>
              <a:rPr sz="2600" spc="-10" dirty="0">
                <a:latin typeface="Calibri"/>
                <a:cs typeface="Calibri"/>
              </a:rPr>
              <a:t>пользователей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предметов)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сформирована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потребность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313" y="1540918"/>
            <a:ext cx="4870450" cy="478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05"/>
              </a:spcBef>
            </a:pP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600">
              <a:latin typeface="Calibri"/>
              <a:cs typeface="Calibri"/>
            </a:endParaRPr>
          </a:p>
          <a:p>
            <a:pPr marL="355600" marR="1016635" indent="-342900">
              <a:lnSpc>
                <a:spcPts val="2500"/>
              </a:lnSpc>
              <a:spcBef>
                <a:spcPts val="59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Создание </a:t>
            </a:r>
            <a:r>
              <a:rPr sz="2600" spc="-5" dirty="0">
                <a:latin typeface="Calibri"/>
                <a:cs typeface="Calibri"/>
              </a:rPr>
              <a:t>искусственных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потребностей;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15" dirty="0">
                <a:latin typeface="Calibri"/>
                <a:cs typeface="Calibri"/>
              </a:rPr>
              <a:t>Затруднение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получения</a:t>
            </a:r>
            <a:endParaRPr sz="2600">
              <a:latin typeface="Calibri"/>
              <a:cs typeface="Calibri"/>
            </a:endParaRPr>
          </a:p>
          <a:p>
            <a:pPr marL="355600" marR="1218565" indent="-342900">
              <a:lnSpc>
                <a:spcPts val="25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Ограничение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ресурсов,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навязанные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перерывы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Эффект </a:t>
            </a:r>
            <a:r>
              <a:rPr sz="2600" spc="-5" dirty="0">
                <a:latin typeface="Calibri"/>
                <a:cs typeface="Calibri"/>
              </a:rPr>
              <a:t>«магнитного </a:t>
            </a:r>
            <a:r>
              <a:rPr sz="2600" spc="-15" dirty="0">
                <a:latin typeface="Calibri"/>
                <a:cs typeface="Calibri"/>
              </a:rPr>
              <a:t>колпачка»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(использование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максимального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преимущества)</a:t>
            </a:r>
            <a:endParaRPr sz="26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Индикаторы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близости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цели</a:t>
            </a:r>
            <a:endParaRPr sz="2600">
              <a:latin typeface="Calibri"/>
              <a:cs typeface="Calibri"/>
            </a:endParaRPr>
          </a:p>
          <a:p>
            <a:pPr marL="355600" marR="1084580" indent="-342900" algn="just">
              <a:lnSpc>
                <a:spcPts val="2500"/>
              </a:lnSpc>
              <a:spcBef>
                <a:spcPts val="600"/>
              </a:spcBef>
              <a:buFont typeface="Arial MT"/>
              <a:buChar char="•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Постепенное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появление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призов/опций</a:t>
            </a:r>
            <a:endParaRPr sz="26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Обратный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отсчет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789045"/>
            <a:ext cx="4940298" cy="27789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350" y="461581"/>
            <a:ext cx="9116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0880" algn="l"/>
              </a:tabLst>
            </a:pPr>
            <a:r>
              <a:rPr sz="4400" dirty="0"/>
              <a:t>7.	</a:t>
            </a:r>
            <a:r>
              <a:rPr sz="4400" spc="-20" dirty="0"/>
              <a:t>Непредсказуемость</a:t>
            </a:r>
            <a:r>
              <a:rPr sz="4400" spc="-60" dirty="0"/>
              <a:t> </a:t>
            </a:r>
            <a:r>
              <a:rPr sz="4400" dirty="0"/>
              <a:t>и</a:t>
            </a:r>
            <a:r>
              <a:rPr sz="4400" spc="-5" dirty="0"/>
              <a:t> любопытство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40257"/>
            <a:ext cx="4928870" cy="145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ts val="2500"/>
              </a:lnSpc>
              <a:spcBef>
                <a:spcPts val="595"/>
              </a:spcBef>
            </a:pPr>
            <a:r>
              <a:rPr sz="2600" spc="-5" dirty="0">
                <a:latin typeface="Calibri"/>
                <a:cs typeface="Calibri"/>
              </a:rPr>
              <a:t>Радость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5" dirty="0">
                <a:latin typeface="Calibri"/>
                <a:cs typeface="Calibri"/>
              </a:rPr>
              <a:t>незаработанного </a:t>
            </a:r>
            <a:r>
              <a:rPr sz="2600" dirty="0">
                <a:latin typeface="Calibri"/>
                <a:cs typeface="Calibri"/>
              </a:rPr>
              <a:t>и/или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неожиданного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подарка,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ожидание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сюрприза,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любопытство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20"/>
              </a:lnSpc>
              <a:spcBef>
                <a:spcPts val="105"/>
              </a:spcBef>
            </a:pPr>
            <a:r>
              <a:rPr spc="-10" dirty="0"/>
              <a:t>Поддержка</a:t>
            </a:r>
            <a:r>
              <a:rPr spc="-70" dirty="0"/>
              <a:t> </a:t>
            </a:r>
            <a:r>
              <a:rPr spc="-15" dirty="0"/>
              <a:t>стимула:</a:t>
            </a:r>
          </a:p>
          <a:p>
            <a:pPr marL="355600" marR="31750" indent="-342900">
              <a:lnSpc>
                <a:spcPts val="2500"/>
              </a:lnSpc>
              <a:spcBef>
                <a:spcPts val="595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dirty="0">
                <a:solidFill>
                  <a:srgbClr val="000000"/>
                </a:solidFill>
              </a:rPr>
              <a:t>	«Пасхальные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яйца»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(не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знаю,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что </a:t>
            </a:r>
            <a:r>
              <a:rPr spc="-57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получу, </a:t>
            </a:r>
            <a:r>
              <a:rPr dirty="0">
                <a:solidFill>
                  <a:srgbClr val="000000"/>
                </a:solidFill>
              </a:rPr>
              <a:t>и не знаю, </a:t>
            </a:r>
            <a:r>
              <a:rPr spc="-10" dirty="0">
                <a:solidFill>
                  <a:srgbClr val="000000"/>
                </a:solidFill>
              </a:rPr>
              <a:t>что </a:t>
            </a:r>
            <a:r>
              <a:rPr dirty="0">
                <a:solidFill>
                  <a:srgbClr val="000000"/>
                </a:solidFill>
              </a:rPr>
              <a:t>для </a:t>
            </a:r>
            <a:r>
              <a:rPr spc="-20" dirty="0">
                <a:solidFill>
                  <a:srgbClr val="000000"/>
                </a:solidFill>
              </a:rPr>
              <a:t>этого </a:t>
            </a:r>
            <a:r>
              <a:rPr spc="-15" dirty="0">
                <a:solidFill>
                  <a:srgbClr val="000000"/>
                </a:solidFill>
              </a:rPr>
              <a:t> сделать)</a:t>
            </a:r>
          </a:p>
          <a:p>
            <a:pPr marL="355600" marR="5080" indent="-342900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0000"/>
                </a:solidFill>
              </a:rPr>
              <a:t>«Волшебная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шкатулка»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(знаю,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что </a:t>
            </a:r>
            <a:r>
              <a:rPr spc="-5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заработал,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но не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знаю</a:t>
            </a:r>
            <a:r>
              <a:rPr spc="-10" dirty="0">
                <a:solidFill>
                  <a:srgbClr val="000000"/>
                </a:solidFill>
              </a:rPr>
              <a:t> что)</a:t>
            </a:r>
          </a:p>
          <a:p>
            <a:pPr marL="355600" marR="271145" indent="-342900">
              <a:lnSpc>
                <a:spcPts val="2500"/>
              </a:lnSpc>
              <a:spcBef>
                <a:spcPts val="6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Прогрессивная </a:t>
            </a:r>
            <a:r>
              <a:rPr spc="-10" dirty="0">
                <a:solidFill>
                  <a:srgbClr val="000000"/>
                </a:solidFill>
              </a:rPr>
              <a:t>шкала </a:t>
            </a:r>
            <a:r>
              <a:rPr spc="-5" dirty="0">
                <a:solidFill>
                  <a:srgbClr val="000000"/>
                </a:solidFill>
              </a:rPr>
              <a:t> (возможность выиграть </a:t>
            </a:r>
            <a:r>
              <a:rPr spc="-15" dirty="0">
                <a:solidFill>
                  <a:srgbClr val="000000"/>
                </a:solidFill>
              </a:rPr>
              <a:t>от 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маленького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до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большого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приза)</a:t>
            </a: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Циклы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наград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Случайные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подарки</a:t>
            </a:r>
          </a:p>
          <a:p>
            <a:pPr marL="355600" marR="624840" indent="-342900">
              <a:lnSpc>
                <a:spcPts val="25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0000"/>
                </a:solidFill>
              </a:rPr>
              <a:t>«Мини-миссии» на основном </a:t>
            </a:r>
            <a:r>
              <a:rPr spc="-5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пути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183" y="3219736"/>
            <a:ext cx="5107753" cy="31269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863" y="461581"/>
            <a:ext cx="4986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8.</a:t>
            </a:r>
            <a:r>
              <a:rPr sz="4400" spc="-35" dirty="0"/>
              <a:t> </a:t>
            </a:r>
            <a:r>
              <a:rPr sz="4400" spc="-5" dirty="0"/>
              <a:t>Избегание,</a:t>
            </a:r>
            <a:r>
              <a:rPr sz="4400" spc="-25" dirty="0"/>
              <a:t> </a:t>
            </a:r>
            <a:r>
              <a:rPr sz="4400" spc="-10" dirty="0"/>
              <a:t>потеря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33237"/>
            <a:ext cx="4627880" cy="16103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Чувства,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ощущения:</a:t>
            </a:r>
            <a:endParaRPr sz="2600">
              <a:latin typeface="Calibri"/>
              <a:cs typeface="Calibri"/>
            </a:endParaRPr>
          </a:p>
          <a:p>
            <a:pPr marL="12700" marR="5080" indent="74295">
              <a:lnSpc>
                <a:spcPts val="2810"/>
              </a:lnSpc>
              <a:spcBef>
                <a:spcPts val="665"/>
              </a:spcBef>
            </a:pPr>
            <a:r>
              <a:rPr sz="2600" spc="-5" dirty="0">
                <a:latin typeface="Calibri"/>
                <a:cs typeface="Calibri"/>
              </a:rPr>
              <a:t>Страх </a:t>
            </a:r>
            <a:r>
              <a:rPr sz="2600" spc="-10" dirty="0">
                <a:latin typeface="Calibri"/>
                <a:cs typeface="Calibri"/>
              </a:rPr>
              <a:t>потерять, </a:t>
            </a:r>
            <a:r>
              <a:rPr sz="2600" spc="-5" dirty="0">
                <a:latin typeface="Calibri"/>
                <a:cs typeface="Calibri"/>
              </a:rPr>
              <a:t>страх наказания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и/или </a:t>
            </a:r>
            <a:r>
              <a:rPr sz="2600" spc="-5" dirty="0">
                <a:latin typeface="Calibri"/>
                <a:cs typeface="Calibri"/>
              </a:rPr>
              <a:t>лишения, стремление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сохранить статус</a:t>
            </a:r>
            <a:r>
              <a:rPr sz="2600" dirty="0">
                <a:latin typeface="Calibri"/>
                <a:cs typeface="Calibri"/>
              </a:rPr>
              <a:t> кво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43340" y="3992365"/>
            <a:ext cx="4850130" cy="1105535"/>
            <a:chOff x="6443340" y="3992365"/>
            <a:chExt cx="4850130" cy="1105535"/>
          </a:xfrm>
        </p:grpSpPr>
        <p:sp>
          <p:nvSpPr>
            <p:cNvPr id="5" name="object 5"/>
            <p:cNvSpPr/>
            <p:nvPr/>
          </p:nvSpPr>
          <p:spPr>
            <a:xfrm>
              <a:off x="6456040" y="4005065"/>
              <a:ext cx="4824730" cy="1080135"/>
            </a:xfrm>
            <a:custGeom>
              <a:avLst/>
              <a:gdLst/>
              <a:ahLst/>
              <a:cxnLst/>
              <a:rect l="l" t="t" r="r" b="b"/>
              <a:pathLst>
                <a:path w="4824730" h="1080135">
                  <a:moveTo>
                    <a:pt x="4644517" y="0"/>
                  </a:moveTo>
                  <a:lnTo>
                    <a:pt x="180022" y="0"/>
                  </a:lnTo>
                  <a:lnTo>
                    <a:pt x="132163" y="6430"/>
                  </a:lnTo>
                  <a:lnTo>
                    <a:pt x="89159" y="24577"/>
                  </a:lnTo>
                  <a:lnTo>
                    <a:pt x="52725" y="52725"/>
                  </a:lnTo>
                  <a:lnTo>
                    <a:pt x="24577" y="89159"/>
                  </a:lnTo>
                  <a:lnTo>
                    <a:pt x="6430" y="132163"/>
                  </a:lnTo>
                  <a:lnTo>
                    <a:pt x="0" y="180022"/>
                  </a:lnTo>
                  <a:lnTo>
                    <a:pt x="0" y="900099"/>
                  </a:lnTo>
                  <a:lnTo>
                    <a:pt x="6430" y="947954"/>
                  </a:lnTo>
                  <a:lnTo>
                    <a:pt x="24577" y="990957"/>
                  </a:lnTo>
                  <a:lnTo>
                    <a:pt x="52725" y="1027391"/>
                  </a:lnTo>
                  <a:lnTo>
                    <a:pt x="89159" y="1055542"/>
                  </a:lnTo>
                  <a:lnTo>
                    <a:pt x="132163" y="1073691"/>
                  </a:lnTo>
                  <a:lnTo>
                    <a:pt x="180022" y="1080122"/>
                  </a:lnTo>
                  <a:lnTo>
                    <a:pt x="4644517" y="1080122"/>
                  </a:lnTo>
                  <a:lnTo>
                    <a:pt x="4692371" y="1073691"/>
                  </a:lnTo>
                  <a:lnTo>
                    <a:pt x="4735374" y="1055542"/>
                  </a:lnTo>
                  <a:lnTo>
                    <a:pt x="4771809" y="1027391"/>
                  </a:lnTo>
                  <a:lnTo>
                    <a:pt x="4799959" y="990957"/>
                  </a:lnTo>
                  <a:lnTo>
                    <a:pt x="4818108" y="947954"/>
                  </a:lnTo>
                  <a:lnTo>
                    <a:pt x="4824539" y="900099"/>
                  </a:lnTo>
                  <a:lnTo>
                    <a:pt x="4824539" y="180022"/>
                  </a:lnTo>
                  <a:lnTo>
                    <a:pt x="4818108" y="132163"/>
                  </a:lnTo>
                  <a:lnTo>
                    <a:pt x="4799959" y="89159"/>
                  </a:lnTo>
                  <a:lnTo>
                    <a:pt x="4771809" y="52725"/>
                  </a:lnTo>
                  <a:lnTo>
                    <a:pt x="4735374" y="24577"/>
                  </a:lnTo>
                  <a:lnTo>
                    <a:pt x="4692371" y="6430"/>
                  </a:lnTo>
                  <a:lnTo>
                    <a:pt x="464451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6040" y="4005065"/>
              <a:ext cx="4824730" cy="1080135"/>
            </a:xfrm>
            <a:custGeom>
              <a:avLst/>
              <a:gdLst/>
              <a:ahLst/>
              <a:cxnLst/>
              <a:rect l="l" t="t" r="r" b="b"/>
              <a:pathLst>
                <a:path w="4824730" h="1080135">
                  <a:moveTo>
                    <a:pt x="0" y="180022"/>
                  </a:moveTo>
                  <a:lnTo>
                    <a:pt x="6430" y="132163"/>
                  </a:lnTo>
                  <a:lnTo>
                    <a:pt x="24577" y="89159"/>
                  </a:lnTo>
                  <a:lnTo>
                    <a:pt x="52725" y="52725"/>
                  </a:lnTo>
                  <a:lnTo>
                    <a:pt x="89159" y="24577"/>
                  </a:lnTo>
                  <a:lnTo>
                    <a:pt x="132163" y="6430"/>
                  </a:lnTo>
                  <a:lnTo>
                    <a:pt x="180022" y="0"/>
                  </a:lnTo>
                  <a:lnTo>
                    <a:pt x="4644517" y="0"/>
                  </a:lnTo>
                  <a:lnTo>
                    <a:pt x="4692371" y="6430"/>
                  </a:lnTo>
                  <a:lnTo>
                    <a:pt x="4735374" y="24577"/>
                  </a:lnTo>
                  <a:lnTo>
                    <a:pt x="4771809" y="52725"/>
                  </a:lnTo>
                  <a:lnTo>
                    <a:pt x="4799959" y="89159"/>
                  </a:lnTo>
                  <a:lnTo>
                    <a:pt x="4818108" y="132163"/>
                  </a:lnTo>
                  <a:lnTo>
                    <a:pt x="4824539" y="180022"/>
                  </a:lnTo>
                  <a:lnTo>
                    <a:pt x="4824539" y="900099"/>
                  </a:lnTo>
                  <a:lnTo>
                    <a:pt x="4818108" y="947954"/>
                  </a:lnTo>
                  <a:lnTo>
                    <a:pt x="4799959" y="990957"/>
                  </a:lnTo>
                  <a:lnTo>
                    <a:pt x="4771809" y="1027391"/>
                  </a:lnTo>
                  <a:lnTo>
                    <a:pt x="4735374" y="1055542"/>
                  </a:lnTo>
                  <a:lnTo>
                    <a:pt x="4692371" y="1073691"/>
                  </a:lnTo>
                  <a:lnTo>
                    <a:pt x="4644517" y="1080122"/>
                  </a:lnTo>
                  <a:lnTo>
                    <a:pt x="180022" y="1080122"/>
                  </a:lnTo>
                  <a:lnTo>
                    <a:pt x="132163" y="1073691"/>
                  </a:lnTo>
                  <a:lnTo>
                    <a:pt x="89159" y="1055542"/>
                  </a:lnTo>
                  <a:lnTo>
                    <a:pt x="52725" y="1027391"/>
                  </a:lnTo>
                  <a:lnTo>
                    <a:pt x="24577" y="990957"/>
                  </a:lnTo>
                  <a:lnTo>
                    <a:pt x="6430" y="947954"/>
                  </a:lnTo>
                  <a:lnTo>
                    <a:pt x="0" y="900099"/>
                  </a:lnTo>
                  <a:lnTo>
                    <a:pt x="0" y="18002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65031" y="5360517"/>
            <a:ext cx="4850130" cy="1249680"/>
            <a:chOff x="6465031" y="5360517"/>
            <a:chExt cx="4850130" cy="1249680"/>
          </a:xfrm>
        </p:grpSpPr>
        <p:sp>
          <p:nvSpPr>
            <p:cNvPr id="8" name="object 8"/>
            <p:cNvSpPr/>
            <p:nvPr/>
          </p:nvSpPr>
          <p:spPr>
            <a:xfrm>
              <a:off x="6477731" y="5373217"/>
              <a:ext cx="4824730" cy="1224280"/>
            </a:xfrm>
            <a:custGeom>
              <a:avLst/>
              <a:gdLst/>
              <a:ahLst/>
              <a:cxnLst/>
              <a:rect l="l" t="t" r="r" b="b"/>
              <a:pathLst>
                <a:path w="4824730" h="1224279">
                  <a:moveTo>
                    <a:pt x="4620514" y="0"/>
                  </a:moveTo>
                  <a:lnTo>
                    <a:pt x="204025" y="0"/>
                  </a:lnTo>
                  <a:lnTo>
                    <a:pt x="157246" y="5388"/>
                  </a:lnTo>
                  <a:lnTo>
                    <a:pt x="114302" y="20736"/>
                  </a:lnTo>
                  <a:lnTo>
                    <a:pt x="76420" y="44819"/>
                  </a:lnTo>
                  <a:lnTo>
                    <a:pt x="44823" y="76415"/>
                  </a:lnTo>
                  <a:lnTo>
                    <a:pt x="20738" y="114297"/>
                  </a:lnTo>
                  <a:lnTo>
                    <a:pt x="5388" y="157242"/>
                  </a:lnTo>
                  <a:lnTo>
                    <a:pt x="0" y="204025"/>
                  </a:lnTo>
                  <a:lnTo>
                    <a:pt x="0" y="1020102"/>
                  </a:lnTo>
                  <a:lnTo>
                    <a:pt x="5388" y="1066886"/>
                  </a:lnTo>
                  <a:lnTo>
                    <a:pt x="20738" y="1109832"/>
                  </a:lnTo>
                  <a:lnTo>
                    <a:pt x="44823" y="1147717"/>
                  </a:lnTo>
                  <a:lnTo>
                    <a:pt x="76420" y="1179315"/>
                  </a:lnTo>
                  <a:lnTo>
                    <a:pt x="114302" y="1203401"/>
                  </a:lnTo>
                  <a:lnTo>
                    <a:pt x="157246" y="1218751"/>
                  </a:lnTo>
                  <a:lnTo>
                    <a:pt x="204025" y="1224140"/>
                  </a:lnTo>
                  <a:lnTo>
                    <a:pt x="4620514" y="1224140"/>
                  </a:lnTo>
                  <a:lnTo>
                    <a:pt x="4667293" y="1218751"/>
                  </a:lnTo>
                  <a:lnTo>
                    <a:pt x="4710236" y="1203401"/>
                  </a:lnTo>
                  <a:lnTo>
                    <a:pt x="4748119" y="1179315"/>
                  </a:lnTo>
                  <a:lnTo>
                    <a:pt x="4779715" y="1147717"/>
                  </a:lnTo>
                  <a:lnTo>
                    <a:pt x="4803801" y="1109832"/>
                  </a:lnTo>
                  <a:lnTo>
                    <a:pt x="4819150" y="1066886"/>
                  </a:lnTo>
                  <a:lnTo>
                    <a:pt x="4824539" y="1020102"/>
                  </a:lnTo>
                  <a:lnTo>
                    <a:pt x="4824539" y="204025"/>
                  </a:lnTo>
                  <a:lnTo>
                    <a:pt x="4819150" y="157242"/>
                  </a:lnTo>
                  <a:lnTo>
                    <a:pt x="4803801" y="114297"/>
                  </a:lnTo>
                  <a:lnTo>
                    <a:pt x="4779715" y="76415"/>
                  </a:lnTo>
                  <a:lnTo>
                    <a:pt x="4748119" y="44819"/>
                  </a:lnTo>
                  <a:lnTo>
                    <a:pt x="4710236" y="20736"/>
                  </a:lnTo>
                  <a:lnTo>
                    <a:pt x="4667293" y="5388"/>
                  </a:lnTo>
                  <a:lnTo>
                    <a:pt x="46205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77731" y="5373217"/>
              <a:ext cx="4824730" cy="1224280"/>
            </a:xfrm>
            <a:custGeom>
              <a:avLst/>
              <a:gdLst/>
              <a:ahLst/>
              <a:cxnLst/>
              <a:rect l="l" t="t" r="r" b="b"/>
              <a:pathLst>
                <a:path w="4824730" h="1224279">
                  <a:moveTo>
                    <a:pt x="0" y="204025"/>
                  </a:moveTo>
                  <a:lnTo>
                    <a:pt x="5388" y="157242"/>
                  </a:lnTo>
                  <a:lnTo>
                    <a:pt x="20738" y="114297"/>
                  </a:lnTo>
                  <a:lnTo>
                    <a:pt x="44823" y="76415"/>
                  </a:lnTo>
                  <a:lnTo>
                    <a:pt x="76420" y="44819"/>
                  </a:lnTo>
                  <a:lnTo>
                    <a:pt x="114302" y="20736"/>
                  </a:lnTo>
                  <a:lnTo>
                    <a:pt x="157246" y="5388"/>
                  </a:lnTo>
                  <a:lnTo>
                    <a:pt x="204025" y="0"/>
                  </a:lnTo>
                  <a:lnTo>
                    <a:pt x="4620514" y="0"/>
                  </a:lnTo>
                  <a:lnTo>
                    <a:pt x="4667293" y="5388"/>
                  </a:lnTo>
                  <a:lnTo>
                    <a:pt x="4710236" y="20736"/>
                  </a:lnTo>
                  <a:lnTo>
                    <a:pt x="4748119" y="44819"/>
                  </a:lnTo>
                  <a:lnTo>
                    <a:pt x="4779715" y="76415"/>
                  </a:lnTo>
                  <a:lnTo>
                    <a:pt x="4803801" y="114297"/>
                  </a:lnTo>
                  <a:lnTo>
                    <a:pt x="4819150" y="157242"/>
                  </a:lnTo>
                  <a:lnTo>
                    <a:pt x="4824539" y="204025"/>
                  </a:lnTo>
                  <a:lnTo>
                    <a:pt x="4824539" y="1020102"/>
                  </a:lnTo>
                  <a:lnTo>
                    <a:pt x="4819150" y="1066886"/>
                  </a:lnTo>
                  <a:lnTo>
                    <a:pt x="4803801" y="1109832"/>
                  </a:lnTo>
                  <a:lnTo>
                    <a:pt x="4779715" y="1147717"/>
                  </a:lnTo>
                  <a:lnTo>
                    <a:pt x="4748119" y="1179315"/>
                  </a:lnTo>
                  <a:lnTo>
                    <a:pt x="4710236" y="1203401"/>
                  </a:lnTo>
                  <a:lnTo>
                    <a:pt x="4667293" y="1218751"/>
                  </a:lnTo>
                  <a:lnTo>
                    <a:pt x="4620514" y="1224140"/>
                  </a:lnTo>
                  <a:lnTo>
                    <a:pt x="204025" y="1224140"/>
                  </a:lnTo>
                  <a:lnTo>
                    <a:pt x="157246" y="1218751"/>
                  </a:lnTo>
                  <a:lnTo>
                    <a:pt x="114302" y="1203401"/>
                  </a:lnTo>
                  <a:lnTo>
                    <a:pt x="76420" y="1179315"/>
                  </a:lnTo>
                  <a:lnTo>
                    <a:pt x="44823" y="1147717"/>
                  </a:lnTo>
                  <a:lnTo>
                    <a:pt x="20738" y="1109832"/>
                  </a:lnTo>
                  <a:lnTo>
                    <a:pt x="5388" y="1066886"/>
                  </a:lnTo>
                  <a:lnTo>
                    <a:pt x="0" y="1020102"/>
                  </a:lnTo>
                  <a:lnTo>
                    <a:pt x="0" y="20402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76313" y="1532585"/>
            <a:ext cx="4633595" cy="50825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Поддержка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стимула: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ускользающие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возможности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sz="2600" spc="-10" dirty="0">
                <a:latin typeface="Calibri"/>
                <a:cs typeface="Calibri"/>
              </a:rPr>
              <a:t>потеря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прогресса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sz="2600" spc="-10" dirty="0">
                <a:latin typeface="Calibri"/>
                <a:cs typeface="Calibri"/>
              </a:rPr>
              <a:t>ловушка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инвестиций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429895" algn="l"/>
                <a:tab pos="430530" algn="l"/>
              </a:tabLst>
            </a:pPr>
            <a:r>
              <a:rPr sz="2600" dirty="0">
                <a:latin typeface="Calibri"/>
                <a:cs typeface="Calibri"/>
              </a:rPr>
              <a:t>«алая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буква»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563245" marR="5080" algn="ctr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Угроза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потери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действенна,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сама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потеря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нет!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alibri"/>
              <a:cs typeface="Calibri"/>
            </a:endParaRPr>
          </a:p>
          <a:p>
            <a:pPr marL="890905" marR="289560" indent="127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Лучше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лишать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новой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возможности,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уже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имеющегося!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45" y="3376310"/>
            <a:ext cx="5100375" cy="31903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002" y="461581"/>
            <a:ext cx="9605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«Белая</a:t>
            </a:r>
            <a:r>
              <a:rPr sz="4400" spc="-30" dirty="0"/>
              <a:t> </a:t>
            </a:r>
            <a:r>
              <a:rPr sz="4400" dirty="0"/>
              <a:t>и</a:t>
            </a:r>
            <a:r>
              <a:rPr sz="4400" spc="-10" dirty="0"/>
              <a:t> </a:t>
            </a:r>
            <a:r>
              <a:rPr sz="4400" dirty="0"/>
              <a:t>черная</a:t>
            </a:r>
            <a:r>
              <a:rPr sz="4400" spc="-25" dirty="0"/>
              <a:t> </a:t>
            </a:r>
            <a:r>
              <a:rPr sz="4400" spc="-5" dirty="0"/>
              <a:t>шляпы»</a:t>
            </a:r>
            <a:r>
              <a:rPr sz="4400" spc="-30" dirty="0"/>
              <a:t> </a:t>
            </a:r>
            <a:r>
              <a:rPr sz="4400" spc="-10" dirty="0"/>
              <a:t>геймификации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26839" y="1124127"/>
            <a:ext cx="5467985" cy="5401310"/>
            <a:chOff x="526839" y="1124127"/>
            <a:chExt cx="5467985" cy="5401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839" y="1772818"/>
              <a:ext cx="5467560" cy="4088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79576" y="2636912"/>
              <a:ext cx="1944370" cy="864235"/>
            </a:xfrm>
            <a:custGeom>
              <a:avLst/>
              <a:gdLst/>
              <a:ahLst/>
              <a:cxnLst/>
              <a:rect l="l" t="t" r="r" b="b"/>
              <a:pathLst>
                <a:path w="1944370" h="864235">
                  <a:moveTo>
                    <a:pt x="0" y="144017"/>
                  </a:moveTo>
                  <a:lnTo>
                    <a:pt x="7342" y="98496"/>
                  </a:lnTo>
                  <a:lnTo>
                    <a:pt x="27786" y="58962"/>
                  </a:lnTo>
                  <a:lnTo>
                    <a:pt x="58962" y="27786"/>
                  </a:lnTo>
                  <a:lnTo>
                    <a:pt x="98496" y="7342"/>
                  </a:lnTo>
                  <a:lnTo>
                    <a:pt x="144018" y="0"/>
                  </a:lnTo>
                  <a:lnTo>
                    <a:pt x="1800199" y="0"/>
                  </a:lnTo>
                  <a:lnTo>
                    <a:pt x="1845720" y="7342"/>
                  </a:lnTo>
                  <a:lnTo>
                    <a:pt x="1885255" y="27786"/>
                  </a:lnTo>
                  <a:lnTo>
                    <a:pt x="1916430" y="58962"/>
                  </a:lnTo>
                  <a:lnTo>
                    <a:pt x="1936875" y="98496"/>
                  </a:lnTo>
                  <a:lnTo>
                    <a:pt x="1944217" y="144017"/>
                  </a:lnTo>
                  <a:lnTo>
                    <a:pt x="1944217" y="720077"/>
                  </a:lnTo>
                  <a:lnTo>
                    <a:pt x="1936875" y="765598"/>
                  </a:lnTo>
                  <a:lnTo>
                    <a:pt x="1916430" y="805132"/>
                  </a:lnTo>
                  <a:lnTo>
                    <a:pt x="1885255" y="836308"/>
                  </a:lnTo>
                  <a:lnTo>
                    <a:pt x="1845720" y="856753"/>
                  </a:lnTo>
                  <a:lnTo>
                    <a:pt x="1800199" y="864095"/>
                  </a:lnTo>
                  <a:lnTo>
                    <a:pt x="144018" y="864095"/>
                  </a:lnTo>
                  <a:lnTo>
                    <a:pt x="98496" y="856753"/>
                  </a:lnTo>
                  <a:lnTo>
                    <a:pt x="58962" y="836308"/>
                  </a:lnTo>
                  <a:lnTo>
                    <a:pt x="27786" y="805132"/>
                  </a:lnTo>
                  <a:lnTo>
                    <a:pt x="7342" y="765598"/>
                  </a:lnTo>
                  <a:lnTo>
                    <a:pt x="0" y="720077"/>
                  </a:lnTo>
                  <a:lnTo>
                    <a:pt x="0" y="14401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7826" y="4341872"/>
              <a:ext cx="1944370" cy="864235"/>
            </a:xfrm>
            <a:custGeom>
              <a:avLst/>
              <a:gdLst/>
              <a:ahLst/>
              <a:cxnLst/>
              <a:rect l="l" t="t" r="r" b="b"/>
              <a:pathLst>
                <a:path w="1944370" h="864235">
                  <a:moveTo>
                    <a:pt x="0" y="144018"/>
                  </a:moveTo>
                  <a:lnTo>
                    <a:pt x="7342" y="98496"/>
                  </a:lnTo>
                  <a:lnTo>
                    <a:pt x="27786" y="58962"/>
                  </a:lnTo>
                  <a:lnTo>
                    <a:pt x="58962" y="27786"/>
                  </a:lnTo>
                  <a:lnTo>
                    <a:pt x="98496" y="7342"/>
                  </a:lnTo>
                  <a:lnTo>
                    <a:pt x="144018" y="0"/>
                  </a:lnTo>
                  <a:lnTo>
                    <a:pt x="1800199" y="0"/>
                  </a:lnTo>
                  <a:lnTo>
                    <a:pt x="1845720" y="7342"/>
                  </a:lnTo>
                  <a:lnTo>
                    <a:pt x="1885255" y="27786"/>
                  </a:lnTo>
                  <a:lnTo>
                    <a:pt x="1916430" y="58962"/>
                  </a:lnTo>
                  <a:lnTo>
                    <a:pt x="1936875" y="98496"/>
                  </a:lnTo>
                  <a:lnTo>
                    <a:pt x="1944217" y="144018"/>
                  </a:lnTo>
                  <a:lnTo>
                    <a:pt x="1944217" y="720077"/>
                  </a:lnTo>
                  <a:lnTo>
                    <a:pt x="1936875" y="765598"/>
                  </a:lnTo>
                  <a:lnTo>
                    <a:pt x="1916430" y="805132"/>
                  </a:lnTo>
                  <a:lnTo>
                    <a:pt x="1885255" y="836308"/>
                  </a:lnTo>
                  <a:lnTo>
                    <a:pt x="1845720" y="856753"/>
                  </a:lnTo>
                  <a:lnTo>
                    <a:pt x="1800199" y="864095"/>
                  </a:lnTo>
                  <a:lnTo>
                    <a:pt x="144018" y="864095"/>
                  </a:lnTo>
                  <a:lnTo>
                    <a:pt x="98496" y="856753"/>
                  </a:lnTo>
                  <a:lnTo>
                    <a:pt x="58962" y="836308"/>
                  </a:lnTo>
                  <a:lnTo>
                    <a:pt x="27786" y="805132"/>
                  </a:lnTo>
                  <a:lnTo>
                    <a:pt x="7342" y="765598"/>
                  </a:lnTo>
                  <a:lnTo>
                    <a:pt x="0" y="720077"/>
                  </a:lnTo>
                  <a:lnTo>
                    <a:pt x="0" y="14401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1100" y="5223179"/>
              <a:ext cx="2293006" cy="13021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5457" y="1124127"/>
              <a:ext cx="2488649" cy="14278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76163" y="1561593"/>
            <a:ext cx="5078730" cy="4841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«Белые»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факторы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мотивации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человека: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Чувство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собственной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значимости,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миссия;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Достижение,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стремление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лидерству;</a:t>
            </a:r>
            <a:endParaRPr sz="2000">
              <a:latin typeface="Calibri"/>
              <a:cs typeface="Calibri"/>
            </a:endParaRPr>
          </a:p>
          <a:p>
            <a:pPr marL="355600" marR="705485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Самосовершенствование,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раскрытие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творческого потенциала, </a:t>
            </a:r>
            <a:r>
              <a:rPr sz="2000" spc="-10" dirty="0">
                <a:latin typeface="Calibri"/>
                <a:cs typeface="Calibri"/>
              </a:rPr>
              <a:t>«прокачка </a:t>
            </a:r>
            <a:r>
              <a:rPr sz="2000" spc="-5" dirty="0">
                <a:latin typeface="Calibri"/>
                <a:cs typeface="Calibri"/>
              </a:rPr>
              <a:t> навыков».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«Чёрные»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факторы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мотивации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человека: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Ограниченность</a:t>
            </a:r>
            <a:r>
              <a:rPr sz="2000" dirty="0">
                <a:latin typeface="Calibri"/>
                <a:cs typeface="Calibri"/>
              </a:rPr>
              <a:t> ресурсов,</a:t>
            </a:r>
            <a:r>
              <a:rPr sz="2000" spc="-10" dirty="0">
                <a:latin typeface="Calibri"/>
                <a:cs typeface="Calibri"/>
              </a:rPr>
              <a:t> нетерпеливость;</a:t>
            </a:r>
            <a:endParaRPr sz="2000">
              <a:latin typeface="Calibri"/>
              <a:cs typeface="Calibri"/>
            </a:endParaRPr>
          </a:p>
          <a:p>
            <a:pPr marL="355600" marR="741045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latin typeface="Calibri"/>
                <a:cs typeface="Calibri"/>
              </a:rPr>
              <a:t>Тайна, </a:t>
            </a:r>
            <a:r>
              <a:rPr sz="2000" dirty="0">
                <a:latin typeface="Calibri"/>
                <a:cs typeface="Calibri"/>
              </a:rPr>
              <a:t>сюрприз, </a:t>
            </a:r>
            <a:r>
              <a:rPr sz="2000" spc="-10" dirty="0">
                <a:latin typeface="Calibri"/>
                <a:cs typeface="Calibri"/>
              </a:rPr>
              <a:t>непредсказуемость,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любопытство;</a:t>
            </a:r>
            <a:endParaRPr sz="2000">
              <a:latin typeface="Calibri"/>
              <a:cs typeface="Calibri"/>
            </a:endParaRPr>
          </a:p>
          <a:p>
            <a:pPr marL="355600" marR="725805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Избегание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негатива,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размеренность,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безопасность.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Пограничные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факторы</a:t>
            </a:r>
            <a:endParaRPr sz="2000">
              <a:latin typeface="Calibri"/>
              <a:cs typeface="Calibri"/>
            </a:endParaRPr>
          </a:p>
          <a:p>
            <a:pPr marL="355600" marR="874394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Чувство </a:t>
            </a:r>
            <a:r>
              <a:rPr sz="2000" spc="-10" dirty="0">
                <a:latin typeface="Calibri"/>
                <a:cs typeface="Calibri"/>
              </a:rPr>
              <a:t>владения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накопления, </a:t>
            </a:r>
            <a:r>
              <a:rPr sz="2000" dirty="0">
                <a:latin typeface="Calibri"/>
                <a:cs typeface="Calibri"/>
              </a:rPr>
              <a:t>«я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собственник!»;</a:t>
            </a:r>
            <a:endParaRPr sz="2000">
              <a:latin typeface="Calibri"/>
              <a:cs typeface="Calibri"/>
            </a:endParaRPr>
          </a:p>
          <a:p>
            <a:pPr marL="355600" marR="1298575" indent="-342900">
              <a:lnSpc>
                <a:spcPct val="8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Социальное давление, дружба,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конкуренция.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7345" marR="5080" indent="-3423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«Левополушарная» </a:t>
            </a:r>
            <a:r>
              <a:rPr spc="-5" dirty="0"/>
              <a:t>и </a:t>
            </a:r>
            <a:r>
              <a:rPr spc="-10" dirty="0"/>
              <a:t>«правополушарная» </a:t>
            </a:r>
            <a:r>
              <a:rPr spc="-890" dirty="0"/>
              <a:t> </a:t>
            </a:r>
            <a:r>
              <a:rPr spc="-10" dirty="0"/>
              <a:t>мотивация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652" y="1608584"/>
            <a:ext cx="5449747" cy="43406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7600" y="1683314"/>
            <a:ext cx="5587986" cy="43597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536" y="548680"/>
            <a:ext cx="8120385" cy="59629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006" y="461581"/>
            <a:ext cx="6241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Мотивационные</a:t>
            </a:r>
            <a:r>
              <a:rPr sz="4400" spc="-85" dirty="0"/>
              <a:t> </a:t>
            </a:r>
            <a:r>
              <a:rPr sz="4400" dirty="0"/>
              <a:t>профили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413" y="1689263"/>
            <a:ext cx="5369986" cy="43922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75866" y="1524407"/>
            <a:ext cx="5140960" cy="39516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Основные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типы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«игроков»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Основные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этапы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игры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Calibri"/>
              <a:cs typeface="Calibri"/>
            </a:endParaRPr>
          </a:p>
          <a:p>
            <a:pPr marL="12700" marR="873125">
              <a:lnSpc>
                <a:spcPct val="110000"/>
              </a:lnSpc>
            </a:pPr>
            <a:r>
              <a:rPr sz="2800" spc="-5" dirty="0">
                <a:latin typeface="Calibri"/>
                <a:cs typeface="Calibri"/>
              </a:rPr>
              <a:t>Особое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искусство: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Включать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разные</a:t>
            </a:r>
            <a:r>
              <a:rPr sz="28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Calibri"/>
                <a:cs typeface="Calibri"/>
              </a:rPr>
              <a:t>стимулы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нужное</a:t>
            </a:r>
            <a:r>
              <a:rPr sz="2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Calibri"/>
                <a:cs typeface="Calibri"/>
              </a:rPr>
              <a:t>Учитывать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особенности</a:t>
            </a:r>
            <a:r>
              <a:rPr sz="28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только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одного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Calibri"/>
                <a:cs typeface="Calibri"/>
              </a:rPr>
              <a:t>типа</a:t>
            </a:r>
            <a:r>
              <a:rPr sz="28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играющих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838" y="461581"/>
            <a:ext cx="8930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Типы</a:t>
            </a:r>
            <a:r>
              <a:rPr sz="4400" spc="-60" dirty="0"/>
              <a:t> </a:t>
            </a:r>
            <a:r>
              <a:rPr sz="4400" spc="-5" dirty="0"/>
              <a:t>геймифицированного</a:t>
            </a:r>
            <a:r>
              <a:rPr sz="4400" spc="-45" dirty="0"/>
              <a:t> </a:t>
            </a:r>
            <a:r>
              <a:rPr sz="4400" spc="-5" dirty="0"/>
              <a:t>обучения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478687"/>
            <a:ext cx="10054590" cy="356107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spc="-10" dirty="0">
                <a:latin typeface="Calibri"/>
                <a:cs typeface="Calibri"/>
              </a:rPr>
              <a:t>Обучающие игры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spc="-30" dirty="0">
                <a:latin typeface="Calibri"/>
                <a:cs typeface="Calibri"/>
              </a:rPr>
              <a:t>Геймифицированная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образовательная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среда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spc="-30" dirty="0">
                <a:latin typeface="Calibri"/>
                <a:cs typeface="Calibri"/>
              </a:rPr>
              <a:t>Геймифицированная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физическая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среда</a:t>
            </a:r>
            <a:endParaRPr sz="4000">
              <a:latin typeface="Calibri"/>
              <a:cs typeface="Calibri"/>
            </a:endParaRPr>
          </a:p>
          <a:p>
            <a:pPr marL="355600" marR="90805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spc="-35" dirty="0">
                <a:latin typeface="Calibri"/>
                <a:cs typeface="Calibri"/>
              </a:rPr>
              <a:t>Увлекательная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интрига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в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процессе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обучения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(сценарий,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элементы</a:t>
            </a:r>
            <a:r>
              <a:rPr sz="4000" spc="-5" dirty="0">
                <a:latin typeface="Calibri"/>
                <a:cs typeface="Calibri"/>
              </a:rPr>
              <a:t> и </a:t>
            </a:r>
            <a:r>
              <a:rPr sz="4000" spc="-45" dirty="0">
                <a:latin typeface="Calibri"/>
                <a:cs typeface="Calibri"/>
              </a:rPr>
              <a:t>т.п.)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332655"/>
            <a:ext cx="10057675" cy="5870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915" y="461581"/>
            <a:ext cx="3393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Одно</a:t>
            </a:r>
            <a:r>
              <a:rPr sz="4400" spc="-50" dirty="0"/>
              <a:t> </a:t>
            </a:r>
            <a:r>
              <a:rPr sz="4400" dirty="0"/>
              <a:t>и</a:t>
            </a:r>
            <a:r>
              <a:rPr sz="4400" spc="-20" dirty="0"/>
              <a:t> </a:t>
            </a:r>
            <a:r>
              <a:rPr sz="4400" spc="-25" dirty="0"/>
              <a:t>то</a:t>
            </a:r>
            <a:r>
              <a:rPr sz="4400" spc="-30" dirty="0"/>
              <a:t> </a:t>
            </a:r>
            <a:r>
              <a:rPr sz="4400" spc="-15" dirty="0"/>
              <a:t>же?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44829"/>
            <a:ext cx="10783570" cy="42170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35" dirty="0">
                <a:solidFill>
                  <a:srgbClr val="C00000"/>
                </a:solidFill>
                <a:latin typeface="Calibri"/>
                <a:cs typeface="Calibri"/>
              </a:rPr>
              <a:t>Геймификация</a:t>
            </a:r>
            <a:r>
              <a:rPr sz="25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(игрофикация)</a:t>
            </a:r>
            <a:r>
              <a:rPr sz="25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применение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подходов,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характерных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для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игр,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неигровых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процессах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целью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привлечения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пользователей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потребителей,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повышения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их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вовлечённости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решение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прикладных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задач,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использование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продуктов,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услуг.</a:t>
            </a:r>
            <a:endParaRPr sz="2500">
              <a:latin typeface="Calibri"/>
              <a:cs typeface="Calibri"/>
            </a:endParaRPr>
          </a:p>
          <a:p>
            <a:pPr marL="355600" marR="760730" indent="-3429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C00000"/>
                </a:solidFill>
                <a:latin typeface="Calibri"/>
                <a:cs typeface="Calibri"/>
              </a:rPr>
              <a:t>Игровые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технологии </a:t>
            </a:r>
            <a:r>
              <a:rPr sz="2500" spc="-5" dirty="0">
                <a:solidFill>
                  <a:srgbClr val="C00000"/>
                </a:solidFill>
                <a:latin typeface="Calibri"/>
                <a:cs typeface="Calibri"/>
              </a:rPr>
              <a:t>(в образовании)</a:t>
            </a:r>
            <a:r>
              <a:rPr sz="25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игровая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форма </a:t>
            </a:r>
            <a:r>
              <a:rPr sz="2500" spc="-10" dirty="0">
                <a:latin typeface="Calibri"/>
                <a:cs typeface="Calibri"/>
              </a:rPr>
              <a:t>взаимодействия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обучающего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обучающегося</a:t>
            </a:r>
            <a:r>
              <a:rPr sz="2500" dirty="0">
                <a:latin typeface="Calibri"/>
                <a:cs typeface="Calibri"/>
              </a:rPr>
              <a:t> через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реализацию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определенного </a:t>
            </a:r>
            <a:r>
              <a:rPr sz="2500" spc="-10" dirty="0">
                <a:latin typeface="Calibri"/>
                <a:cs typeface="Calibri"/>
              </a:rPr>
              <a:t> сюжета(игры)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 </a:t>
            </a:r>
            <a:r>
              <a:rPr sz="2500" spc="-15" dirty="0">
                <a:latin typeface="Calibri"/>
                <a:cs typeface="Calibri"/>
              </a:rPr>
              <a:t>четко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заданным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педагогическим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результатом.</a:t>
            </a:r>
            <a:endParaRPr sz="2500">
              <a:latin typeface="Calibri"/>
              <a:cs typeface="Calibri"/>
            </a:endParaRPr>
          </a:p>
          <a:p>
            <a:pPr marL="354965" marR="50165" indent="-3429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  <a:tab pos="646430" algn="l"/>
              </a:tabLst>
            </a:pP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Игропрактики</a:t>
            </a:r>
            <a:r>
              <a:rPr sz="25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1)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социокультурная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практика,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педагогическая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технология, </a:t>
            </a:r>
            <a:r>
              <a:rPr sz="2500" spc="-10" dirty="0">
                <a:latin typeface="Calibri"/>
                <a:cs typeface="Calibri"/>
              </a:rPr>
              <a:t> позволяющая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побудить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обучающегося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к активной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деятельности,</a:t>
            </a:r>
            <a:r>
              <a:rPr sz="2500" spc="-5" dirty="0">
                <a:latin typeface="Calibri"/>
                <a:cs typeface="Calibri"/>
              </a:rPr>
              <a:t> а</a:t>
            </a:r>
            <a:r>
              <a:rPr sz="2500" dirty="0">
                <a:latin typeface="Calibri"/>
                <a:cs typeface="Calibri"/>
              </a:rPr>
              <a:t> через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неё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к	</a:t>
            </a:r>
            <a:r>
              <a:rPr sz="2500" spc="-10" dirty="0">
                <a:latin typeface="Calibri"/>
                <a:cs typeface="Calibri"/>
              </a:rPr>
              <a:t>мыследеятельности,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2)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применение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игр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-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инструмент,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способ,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направление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деятельности,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которое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может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помочь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кардинально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изменить </a:t>
            </a:r>
            <a:r>
              <a:rPr sz="2500" spc="-5" dirty="0">
                <a:latin typeface="Calibri"/>
                <a:cs typeface="Calibri"/>
              </a:rPr>
              <a:t> уровень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вовлеченности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людей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участии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различных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проектах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мероприятиях.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425" y="241852"/>
            <a:ext cx="7945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0" marR="5080" indent="-59118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Особенности</a:t>
            </a:r>
            <a:r>
              <a:rPr sz="3600" spc="20" dirty="0"/>
              <a:t> </a:t>
            </a:r>
            <a:r>
              <a:rPr sz="3600" spc="-5" dirty="0"/>
              <a:t>игровых</a:t>
            </a:r>
            <a:r>
              <a:rPr sz="3600" dirty="0"/>
              <a:t> </a:t>
            </a:r>
            <a:r>
              <a:rPr sz="3600" spc="-20" dirty="0"/>
              <a:t>технологий</a:t>
            </a:r>
            <a:r>
              <a:rPr sz="3600" spc="35" dirty="0"/>
              <a:t> </a:t>
            </a:r>
            <a:r>
              <a:rPr sz="3600" dirty="0"/>
              <a:t>в</a:t>
            </a:r>
            <a:r>
              <a:rPr sz="3600" spc="5" dirty="0"/>
              <a:t> </a:t>
            </a:r>
            <a:r>
              <a:rPr sz="3600" spc="-10" dirty="0"/>
              <a:t>ряду </a:t>
            </a:r>
            <a:r>
              <a:rPr sz="3600" spc="-795" dirty="0"/>
              <a:t> </a:t>
            </a:r>
            <a:r>
              <a:rPr sz="3600" spc="-10" dirty="0"/>
              <a:t>других</a:t>
            </a:r>
            <a:r>
              <a:rPr sz="3600" spc="-5" dirty="0"/>
              <a:t> </a:t>
            </a:r>
            <a:r>
              <a:rPr sz="3600" spc="-10" dirty="0"/>
              <a:t>педагогических</a:t>
            </a:r>
            <a:r>
              <a:rPr sz="3600" spc="20" dirty="0"/>
              <a:t> </a:t>
            </a:r>
            <a:r>
              <a:rPr sz="3600" spc="-20" dirty="0"/>
              <a:t>технологий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607313"/>
            <a:ext cx="10709275" cy="3732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147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Разделение педагогических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«пользовательских» </a:t>
            </a:r>
            <a:r>
              <a:rPr sz="3200" spc="-20" dirty="0">
                <a:latin typeface="Calibri"/>
                <a:cs typeface="Calibri"/>
              </a:rPr>
              <a:t>цели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результата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Иное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отношение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ошибке</a:t>
            </a:r>
            <a:endParaRPr sz="3200" dirty="0">
              <a:latin typeface="Calibri"/>
              <a:cs typeface="Calibri"/>
            </a:endParaRPr>
          </a:p>
          <a:p>
            <a:pPr marL="355600" marR="1758314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Раскрытие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личного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потенциала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через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смену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вида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деятельности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«Глубина»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погружения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игру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образовательный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процесс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 err="1">
                <a:latin typeface="Calibri"/>
                <a:cs typeface="Calibri"/>
              </a:rPr>
              <a:t>регулируется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педагогом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014" y="461581"/>
            <a:ext cx="9924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Пример</a:t>
            </a:r>
            <a:r>
              <a:rPr sz="4400" spc="-1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применения</a:t>
            </a:r>
            <a:r>
              <a:rPr sz="4400" spc="-3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игровой</a:t>
            </a:r>
            <a:r>
              <a:rPr sz="4400" spc="-2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технологии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607313"/>
            <a:ext cx="10468610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067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Задание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курсе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«Безопасность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жизнедеятельности»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 err="1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alibri"/>
                <a:cs typeface="Calibri"/>
              </a:rPr>
              <a:t>педагогов-организаторов</a:t>
            </a:r>
            <a:r>
              <a:rPr sz="3200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Найти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зафиксировать </a:t>
            </a:r>
            <a:r>
              <a:rPr sz="3200" dirty="0">
                <a:latin typeface="Calibri"/>
                <a:cs typeface="Calibri"/>
              </a:rPr>
              <a:t>в любой </a:t>
            </a:r>
            <a:r>
              <a:rPr sz="3200" spc="-10" dirty="0">
                <a:latin typeface="Calibri"/>
                <a:cs typeface="Calibri"/>
              </a:rPr>
              <a:t>творческой </a:t>
            </a:r>
            <a:r>
              <a:rPr sz="3200" dirty="0">
                <a:latin typeface="Calibri"/>
                <a:cs typeface="Calibri"/>
              </a:rPr>
              <a:t>форме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нарушения </a:t>
            </a:r>
            <a:r>
              <a:rPr sz="3200" dirty="0">
                <a:latin typeface="Calibri"/>
                <a:cs typeface="Calibri"/>
              </a:rPr>
              <a:t>Правил </a:t>
            </a:r>
            <a:r>
              <a:rPr sz="3200" spc="-5" dirty="0">
                <a:latin typeface="Calibri"/>
                <a:cs typeface="Calibri"/>
              </a:rPr>
              <a:t>внутреннего </a:t>
            </a:r>
            <a:r>
              <a:rPr sz="3200" spc="-5" dirty="0" err="1">
                <a:latin typeface="Calibri"/>
                <a:cs typeface="Calibri"/>
              </a:rPr>
              <a:t>распорядка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lang="ru-RU" sz="3200" spc="-5" dirty="0" smtClean="0">
                <a:latin typeface="Calibri"/>
                <a:cs typeface="Calibri"/>
              </a:rPr>
              <a:t>в ОУ</a:t>
            </a:r>
            <a:r>
              <a:rPr sz="3200" spc="-20" dirty="0" smtClean="0">
                <a:latin typeface="Calibri"/>
                <a:cs typeface="Calibri"/>
              </a:rPr>
              <a:t>. 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endParaRPr lang="ru-RU" sz="3200" spc="-1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dirty="0" err="1" smtClean="0">
                <a:latin typeface="Calibri"/>
                <a:cs typeface="Calibri"/>
              </a:rPr>
              <a:t>Особое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условие: </a:t>
            </a:r>
            <a:r>
              <a:rPr sz="3200" dirty="0">
                <a:latin typeface="Calibri"/>
                <a:cs typeface="Calibri"/>
              </a:rPr>
              <a:t>файл с </a:t>
            </a:r>
            <a:r>
              <a:rPr sz="3200" spc="-15" dirty="0">
                <a:latin typeface="Calibri"/>
                <a:cs typeface="Calibri"/>
              </a:rPr>
              <a:t>фото, </a:t>
            </a:r>
            <a:r>
              <a:rPr sz="3200" spc="-5" dirty="0">
                <a:latin typeface="Calibri"/>
                <a:cs typeface="Calibri"/>
              </a:rPr>
              <a:t>видео, </a:t>
            </a:r>
            <a:r>
              <a:rPr sz="3200" dirty="0">
                <a:latin typeface="Calibri"/>
                <a:cs typeface="Calibri"/>
              </a:rPr>
              <a:t>рисованным </a:t>
            </a:r>
            <a:r>
              <a:rPr sz="3200" spc="-5" dirty="0">
                <a:latin typeface="Calibri"/>
                <a:cs typeface="Calibri"/>
              </a:rPr>
              <a:t>объектом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должен </a:t>
            </a:r>
            <a:r>
              <a:rPr sz="3200" spc="-5" dirty="0">
                <a:latin typeface="Calibri"/>
                <a:cs typeface="Calibri"/>
              </a:rPr>
              <a:t>быть </a:t>
            </a:r>
            <a:r>
              <a:rPr sz="3200" dirty="0">
                <a:latin typeface="Calibri"/>
                <a:cs typeface="Calibri"/>
              </a:rPr>
              <a:t>назван номером </a:t>
            </a:r>
            <a:r>
              <a:rPr sz="3200" spc="-10" dirty="0">
                <a:latin typeface="Calibri"/>
                <a:cs typeface="Calibri"/>
              </a:rPr>
              <a:t>«нарушаемого» </a:t>
            </a:r>
            <a:r>
              <a:rPr sz="3200" dirty="0">
                <a:latin typeface="Calibri"/>
                <a:cs typeface="Calibri"/>
              </a:rPr>
              <a:t>пункта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Правил.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0" marR="5080" indent="-410273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Роли</a:t>
            </a:r>
            <a:r>
              <a:rPr spc="-10" dirty="0"/>
              <a:t> </a:t>
            </a:r>
            <a:r>
              <a:rPr spc="-25" dirty="0"/>
              <a:t>преподавателя</a:t>
            </a:r>
            <a:r>
              <a:rPr spc="-10" dirty="0"/>
              <a:t> </a:t>
            </a:r>
            <a:r>
              <a:rPr spc="-5" dirty="0"/>
              <a:t>при</a:t>
            </a:r>
            <a:r>
              <a:rPr spc="10" dirty="0"/>
              <a:t> </a:t>
            </a:r>
            <a:r>
              <a:rPr spc="-10" dirty="0"/>
              <a:t>использовании</a:t>
            </a:r>
            <a:r>
              <a:rPr spc="-5" dirty="0"/>
              <a:t> игровых </a:t>
            </a:r>
            <a:r>
              <a:rPr spc="-890" dirty="0"/>
              <a:t> </a:t>
            </a:r>
            <a:r>
              <a:rPr spc="-20" dirty="0"/>
              <a:t>технологий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08837"/>
            <a:ext cx="10770870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7655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Игровой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менеджер </a:t>
            </a:r>
            <a:r>
              <a:rPr sz="3000" dirty="0">
                <a:latin typeface="Calibri"/>
                <a:cs typeface="Calibri"/>
              </a:rPr>
              <a:t>– задача: </a:t>
            </a:r>
            <a:r>
              <a:rPr sz="3000" spc="-5" dirty="0">
                <a:latin typeface="Calibri"/>
                <a:cs typeface="Calibri"/>
              </a:rPr>
              <a:t>построить </a:t>
            </a:r>
            <a:r>
              <a:rPr sz="3000" spc="-10" dirty="0">
                <a:latin typeface="Calibri"/>
                <a:cs typeface="Calibri"/>
              </a:rPr>
              <a:t>инфраструктуру </a:t>
            </a:r>
            <a:r>
              <a:rPr sz="3000" spc="-5" dirty="0">
                <a:latin typeface="Calibri"/>
                <a:cs typeface="Calibri"/>
              </a:rPr>
              <a:t>игры,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что-то </a:t>
            </a:r>
            <a:r>
              <a:rPr sz="3000" spc="-5" dirty="0">
                <a:latin typeface="Calibri"/>
                <a:cs typeface="Calibri"/>
              </a:rPr>
              <a:t>внешнее по отношению </a:t>
            </a:r>
            <a:r>
              <a:rPr sz="3000" dirty="0">
                <a:latin typeface="Calibri"/>
                <a:cs typeface="Calibri"/>
              </a:rPr>
              <a:t>к </a:t>
            </a:r>
            <a:r>
              <a:rPr sz="3000" spc="-5" dirty="0">
                <a:latin typeface="Calibri"/>
                <a:cs typeface="Calibri"/>
              </a:rPr>
              <a:t>игре, </a:t>
            </a:r>
            <a:r>
              <a:rPr sz="3000" dirty="0">
                <a:latin typeface="Calibri"/>
                <a:cs typeface="Calibri"/>
              </a:rPr>
              <a:t>не </a:t>
            </a:r>
            <a:r>
              <a:rPr sz="3000" spc="-5" dirty="0">
                <a:latin typeface="Calibri"/>
                <a:cs typeface="Calibri"/>
              </a:rPr>
              <a:t>собственно игровое,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но </a:t>
            </a:r>
            <a:r>
              <a:rPr sz="3000" spc="-5" dirty="0">
                <a:latin typeface="Calibri"/>
                <a:cs typeface="Calibri"/>
              </a:rPr>
              <a:t>без </a:t>
            </a:r>
            <a:r>
              <a:rPr sz="3000" spc="-15" dirty="0">
                <a:latin typeface="Calibri"/>
                <a:cs typeface="Calibri"/>
              </a:rPr>
              <a:t>чего </a:t>
            </a:r>
            <a:r>
              <a:rPr sz="3000" spc="-5" dirty="0">
                <a:latin typeface="Calibri"/>
                <a:cs typeface="Calibri"/>
              </a:rPr>
              <a:t>игра случиться </a:t>
            </a:r>
            <a:r>
              <a:rPr sz="3000" dirty="0">
                <a:latin typeface="Calibri"/>
                <a:cs typeface="Calibri"/>
              </a:rPr>
              <a:t>не </a:t>
            </a:r>
            <a:r>
              <a:rPr sz="3000" spc="-20" dirty="0">
                <a:latin typeface="Calibri"/>
                <a:cs typeface="Calibri"/>
              </a:rPr>
              <a:t>может </a:t>
            </a:r>
            <a:r>
              <a:rPr sz="3000" spc="-5" dirty="0">
                <a:latin typeface="Calibri"/>
                <a:cs typeface="Calibri"/>
              </a:rPr>
              <a:t>(класс, </a:t>
            </a:r>
            <a:r>
              <a:rPr sz="3000" spc="-10" dirty="0">
                <a:latin typeface="Calibri"/>
                <a:cs typeface="Calibri"/>
              </a:rPr>
              <a:t>команды игроков,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оборудование);</a:t>
            </a:r>
            <a:endParaRPr sz="3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  <a:tab pos="2661285" algn="l"/>
              </a:tabLst>
            </a:pP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Игротехник</a:t>
            </a:r>
            <a:r>
              <a:rPr sz="3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	задача: </a:t>
            </a:r>
            <a:r>
              <a:rPr sz="3000" spc="-10" dirty="0">
                <a:latin typeface="Calibri"/>
                <a:cs typeface="Calibri"/>
              </a:rPr>
              <a:t>запускает </a:t>
            </a:r>
            <a:r>
              <a:rPr sz="3000" spc="-25" dirty="0">
                <a:latin typeface="Calibri"/>
                <a:cs typeface="Calibri"/>
              </a:rPr>
              <a:t>игру, </a:t>
            </a:r>
            <a:r>
              <a:rPr sz="3000" spc="-5" dirty="0">
                <a:latin typeface="Calibri"/>
                <a:cs typeface="Calibri"/>
              </a:rPr>
              <a:t>дает установку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5" dirty="0">
                <a:latin typeface="Calibri"/>
                <a:cs typeface="Calibri"/>
              </a:rPr>
              <a:t>игровое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действие;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следит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правилами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по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необходимости</a:t>
            </a:r>
            <a:r>
              <a:rPr sz="3000" spc="-5" dirty="0">
                <a:latin typeface="Calibri"/>
                <a:cs typeface="Calibri"/>
              </a:rPr>
              <a:t> меняет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их;</a:t>
            </a:r>
            <a:endParaRPr sz="3000">
              <a:latin typeface="Calibri"/>
              <a:cs typeface="Calibri"/>
            </a:endParaRPr>
          </a:p>
          <a:p>
            <a:pPr marL="354965" marR="889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  <a:tab pos="2868295" algn="l"/>
                <a:tab pos="8284845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Игропрактик</a:t>
            </a:r>
            <a:r>
              <a:rPr sz="30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	</a:t>
            </a:r>
            <a:r>
              <a:rPr sz="3000" spc="-5" dirty="0">
                <a:latin typeface="Calibri"/>
                <a:cs typeface="Calibri"/>
              </a:rPr>
              <a:t>комбинированная </a:t>
            </a:r>
            <a:r>
              <a:rPr sz="3000" spc="-15" dirty="0">
                <a:latin typeface="Calibri"/>
                <a:cs typeface="Calibri"/>
              </a:rPr>
              <a:t>роль,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задачи:	адаптация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представлений, </a:t>
            </a:r>
            <a:r>
              <a:rPr sz="3000" spc="-5" dirty="0">
                <a:latin typeface="Calibri"/>
                <a:cs typeface="Calibri"/>
              </a:rPr>
              <a:t>принятых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науке, </a:t>
            </a:r>
            <a:r>
              <a:rPr sz="3000" dirty="0">
                <a:latin typeface="Calibri"/>
                <a:cs typeface="Calibri"/>
              </a:rPr>
              <a:t>для </a:t>
            </a:r>
            <a:r>
              <a:rPr sz="3000" spc="-5" dirty="0">
                <a:latin typeface="Calibri"/>
                <a:cs typeface="Calibri"/>
              </a:rPr>
              <a:t>нужд игры; оформление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деятельности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игроков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5" dirty="0">
                <a:latin typeface="Calibri"/>
                <a:cs typeface="Calibri"/>
              </a:rPr>
              <a:t> игровые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методики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35" dirty="0">
                <a:latin typeface="Calibri"/>
                <a:cs typeface="Calibri"/>
              </a:rPr>
              <a:t>т.п.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1415" y="461581"/>
            <a:ext cx="22485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000000"/>
                </a:solidFill>
              </a:rPr>
              <a:t>К</a:t>
            </a:r>
            <a:r>
              <a:rPr sz="4400" spc="5" dirty="0">
                <a:solidFill>
                  <a:srgbClr val="000000"/>
                </a:solidFill>
              </a:rPr>
              <a:t>о</a:t>
            </a:r>
            <a:r>
              <a:rPr sz="4400" spc="-5" dirty="0">
                <a:solidFill>
                  <a:srgbClr val="000000"/>
                </a:solidFill>
              </a:rPr>
              <a:t>н</a:t>
            </a:r>
            <a:r>
              <a:rPr sz="4400" dirty="0">
                <a:solidFill>
                  <a:srgbClr val="000000"/>
                </a:solidFill>
              </a:rPr>
              <a:t>та</a:t>
            </a:r>
            <a:r>
              <a:rPr sz="4400" spc="-5" dirty="0">
                <a:solidFill>
                  <a:srgbClr val="000000"/>
                </a:solidFill>
              </a:rPr>
              <a:t>к</a:t>
            </a:r>
            <a:r>
              <a:rPr sz="4400" dirty="0">
                <a:solidFill>
                  <a:srgbClr val="000000"/>
                </a:solidFill>
              </a:rPr>
              <a:t>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607313"/>
            <a:ext cx="10770870" cy="275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</a:t>
            </a:r>
            <a:r>
              <a:rPr lang="en-US" sz="32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rg.mas.otd@mail.ru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В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презентации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использованы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слайды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материалы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Ю-Кай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Чоу</a:t>
            </a:r>
            <a:endParaRPr sz="3200" dirty="0">
              <a:latin typeface="Calibri"/>
              <a:cs typeface="Calibri"/>
            </a:endParaRPr>
          </a:p>
          <a:p>
            <a:pPr marL="12700" marR="1617345">
              <a:lnSpc>
                <a:spcPct val="100000"/>
              </a:lnSpc>
              <a:spcBef>
                <a:spcPts val="770"/>
              </a:spcBef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http://yukaichou.com/gamification-examples/octalysis- </a:t>
            </a:r>
            <a:r>
              <a:rPr sz="3200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complete-gamification-framework/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983" y="461581"/>
            <a:ext cx="4590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17375E"/>
                </a:solidFill>
              </a:rPr>
              <a:t>Зачем</a:t>
            </a:r>
            <a:r>
              <a:rPr sz="4400" spc="-40" dirty="0">
                <a:solidFill>
                  <a:srgbClr val="17375E"/>
                </a:solidFill>
              </a:rPr>
              <a:t> </a:t>
            </a:r>
            <a:r>
              <a:rPr sz="4400" dirty="0">
                <a:solidFill>
                  <a:srgbClr val="17375E"/>
                </a:solidFill>
              </a:rPr>
              <a:t>нам</a:t>
            </a:r>
            <a:r>
              <a:rPr sz="4400" spc="-25" dirty="0">
                <a:solidFill>
                  <a:srgbClr val="17375E"/>
                </a:solidFill>
              </a:rPr>
              <a:t> </a:t>
            </a:r>
            <a:r>
              <a:rPr sz="4400" spc="-30" dirty="0">
                <a:solidFill>
                  <a:srgbClr val="17375E"/>
                </a:solidFill>
              </a:rPr>
              <a:t>это</a:t>
            </a:r>
            <a:r>
              <a:rPr sz="4400" spc="-15" dirty="0">
                <a:solidFill>
                  <a:srgbClr val="17375E"/>
                </a:solidFill>
              </a:rPr>
              <a:t> </a:t>
            </a:r>
            <a:r>
              <a:rPr sz="4400" dirty="0">
                <a:solidFill>
                  <a:srgbClr val="17375E"/>
                </a:solidFill>
              </a:rPr>
              <a:t>все?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9600" y="1700809"/>
            <a:ext cx="4334510" cy="936625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1459865" marR="335280" indent="-111887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Повышение вовлеченности,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мотивация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9608" y="5229199"/>
            <a:ext cx="4912995" cy="792480"/>
          </a:xfrm>
          <a:prstGeom prst="rect">
            <a:avLst/>
          </a:prstGeom>
          <a:solidFill>
            <a:srgbClr val="D99694"/>
          </a:solidFill>
          <a:ln w="25400">
            <a:solidFill>
              <a:srgbClr val="385D8A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70635" marR="146685" indent="-1120140">
              <a:lnSpc>
                <a:spcPct val="100000"/>
              </a:lnSpc>
              <a:spcBef>
                <a:spcPts val="80"/>
              </a:spcBef>
            </a:pP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Развитие стандарта универсальных </a:t>
            </a:r>
            <a:r>
              <a:rPr sz="2400" spc="-5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учебных</a:t>
            </a:r>
            <a:r>
              <a:rPr sz="24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действий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7758" y="4081271"/>
            <a:ext cx="4925060" cy="852805"/>
          </a:xfrm>
          <a:prstGeom prst="rect">
            <a:avLst/>
          </a:prstGeom>
          <a:solidFill>
            <a:srgbClr val="D99694"/>
          </a:solidFill>
          <a:ln w="25400">
            <a:solidFill>
              <a:srgbClr val="385D8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96365" marR="657860" indent="-731520">
              <a:lnSpc>
                <a:spcPct val="100000"/>
              </a:lnSpc>
              <a:spcBef>
                <a:spcPts val="320"/>
              </a:spcBef>
            </a:pP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Повышение субъектности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400" spc="-5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ответственности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608" y="3030740"/>
            <a:ext cx="4912995" cy="758825"/>
          </a:xfrm>
          <a:prstGeom prst="rect">
            <a:avLst/>
          </a:prstGeom>
          <a:solidFill>
            <a:srgbClr val="D99694"/>
          </a:solidFill>
          <a:ln w="25400">
            <a:solidFill>
              <a:srgbClr val="385D8A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1390"/>
              </a:spcBef>
            </a:pP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Развитие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 командных навыков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608" y="1712391"/>
            <a:ext cx="4912995" cy="924560"/>
          </a:xfrm>
          <a:prstGeom prst="rect">
            <a:avLst/>
          </a:prstGeom>
          <a:solidFill>
            <a:srgbClr val="D99694"/>
          </a:solidFill>
          <a:ln w="25400">
            <a:solidFill>
              <a:srgbClr val="385D8A"/>
            </a:solidFill>
          </a:ln>
        </p:spPr>
        <p:txBody>
          <a:bodyPr vert="horz" wrap="square" lIns="0" tIns="2590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9"/>
              </a:spcBef>
            </a:pP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Увеличение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эффективности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381" y="3079483"/>
            <a:ext cx="4323715" cy="72009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общности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4077068"/>
            <a:ext cx="4298315" cy="7810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конкуренции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5157190"/>
            <a:ext cx="4298315" cy="864235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563370" marR="165735" indent="-1390015">
              <a:lnSpc>
                <a:spcPct val="100000"/>
              </a:lnSpc>
              <a:spcBef>
                <a:spcPts val="869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Моделирование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предпочтительного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63220" y="2048146"/>
            <a:ext cx="962025" cy="457834"/>
            <a:chOff x="5363220" y="2048146"/>
            <a:chExt cx="962025" cy="457834"/>
          </a:xfrm>
        </p:grpSpPr>
        <p:sp>
          <p:nvSpPr>
            <p:cNvPr id="12" name="object 12"/>
            <p:cNvSpPr/>
            <p:nvPr/>
          </p:nvSpPr>
          <p:spPr>
            <a:xfrm>
              <a:off x="5375920" y="2060846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720077" y="0"/>
                  </a:moveTo>
                  <a:lnTo>
                    <a:pt x="720077" y="108013"/>
                  </a:lnTo>
                  <a:lnTo>
                    <a:pt x="0" y="108013"/>
                  </a:lnTo>
                  <a:lnTo>
                    <a:pt x="0" y="324040"/>
                  </a:lnTo>
                  <a:lnTo>
                    <a:pt x="720077" y="324040"/>
                  </a:lnTo>
                  <a:lnTo>
                    <a:pt x="720077" y="432053"/>
                  </a:lnTo>
                  <a:lnTo>
                    <a:pt x="936104" y="216026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5920" y="2060846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0" y="108013"/>
                  </a:moveTo>
                  <a:lnTo>
                    <a:pt x="720077" y="108013"/>
                  </a:lnTo>
                  <a:lnTo>
                    <a:pt x="720077" y="0"/>
                  </a:lnTo>
                  <a:lnTo>
                    <a:pt x="936104" y="216026"/>
                  </a:lnTo>
                  <a:lnTo>
                    <a:pt x="720077" y="432053"/>
                  </a:lnTo>
                  <a:lnTo>
                    <a:pt x="720077" y="324040"/>
                  </a:lnTo>
                  <a:lnTo>
                    <a:pt x="0" y="324040"/>
                  </a:lnTo>
                  <a:lnTo>
                    <a:pt x="0" y="108013"/>
                  </a:lnTo>
                  <a:close/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16362" y="3200274"/>
            <a:ext cx="962025" cy="457834"/>
            <a:chOff x="5316362" y="3200274"/>
            <a:chExt cx="962025" cy="457834"/>
          </a:xfrm>
        </p:grpSpPr>
        <p:sp>
          <p:nvSpPr>
            <p:cNvPr id="15" name="object 15"/>
            <p:cNvSpPr/>
            <p:nvPr/>
          </p:nvSpPr>
          <p:spPr>
            <a:xfrm>
              <a:off x="5329062" y="3212974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720077" y="0"/>
                  </a:moveTo>
                  <a:lnTo>
                    <a:pt x="720077" y="108013"/>
                  </a:lnTo>
                  <a:lnTo>
                    <a:pt x="0" y="108013"/>
                  </a:lnTo>
                  <a:lnTo>
                    <a:pt x="0" y="324040"/>
                  </a:lnTo>
                  <a:lnTo>
                    <a:pt x="720077" y="324040"/>
                  </a:lnTo>
                  <a:lnTo>
                    <a:pt x="720077" y="432053"/>
                  </a:lnTo>
                  <a:lnTo>
                    <a:pt x="936104" y="216026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29062" y="3212974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0" y="108013"/>
                  </a:moveTo>
                  <a:lnTo>
                    <a:pt x="720077" y="108013"/>
                  </a:lnTo>
                  <a:lnTo>
                    <a:pt x="720077" y="0"/>
                  </a:lnTo>
                  <a:lnTo>
                    <a:pt x="936104" y="216026"/>
                  </a:lnTo>
                  <a:lnTo>
                    <a:pt x="720077" y="432053"/>
                  </a:lnTo>
                  <a:lnTo>
                    <a:pt x="720077" y="324040"/>
                  </a:lnTo>
                  <a:lnTo>
                    <a:pt x="0" y="324040"/>
                  </a:lnTo>
                  <a:lnTo>
                    <a:pt x="0" y="108013"/>
                  </a:lnTo>
                  <a:close/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16362" y="5360513"/>
            <a:ext cx="962025" cy="457834"/>
            <a:chOff x="5316362" y="5360513"/>
            <a:chExt cx="962025" cy="457834"/>
          </a:xfrm>
        </p:grpSpPr>
        <p:sp>
          <p:nvSpPr>
            <p:cNvPr id="18" name="object 18"/>
            <p:cNvSpPr/>
            <p:nvPr/>
          </p:nvSpPr>
          <p:spPr>
            <a:xfrm>
              <a:off x="5329062" y="5373213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720077" y="0"/>
                  </a:moveTo>
                  <a:lnTo>
                    <a:pt x="720077" y="108013"/>
                  </a:lnTo>
                  <a:lnTo>
                    <a:pt x="0" y="108013"/>
                  </a:lnTo>
                  <a:lnTo>
                    <a:pt x="0" y="324040"/>
                  </a:lnTo>
                  <a:lnTo>
                    <a:pt x="720077" y="324040"/>
                  </a:lnTo>
                  <a:lnTo>
                    <a:pt x="720077" y="432054"/>
                  </a:lnTo>
                  <a:lnTo>
                    <a:pt x="936104" y="216027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29062" y="5373213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0" y="108013"/>
                  </a:moveTo>
                  <a:lnTo>
                    <a:pt x="720077" y="108013"/>
                  </a:lnTo>
                  <a:lnTo>
                    <a:pt x="720077" y="0"/>
                  </a:lnTo>
                  <a:lnTo>
                    <a:pt x="936104" y="216027"/>
                  </a:lnTo>
                  <a:lnTo>
                    <a:pt x="720077" y="432054"/>
                  </a:lnTo>
                  <a:lnTo>
                    <a:pt x="720077" y="324040"/>
                  </a:lnTo>
                  <a:lnTo>
                    <a:pt x="0" y="324040"/>
                  </a:lnTo>
                  <a:lnTo>
                    <a:pt x="0" y="108013"/>
                  </a:lnTo>
                  <a:close/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316362" y="4238597"/>
            <a:ext cx="962025" cy="457834"/>
            <a:chOff x="5316362" y="4238597"/>
            <a:chExt cx="962025" cy="457834"/>
          </a:xfrm>
        </p:grpSpPr>
        <p:sp>
          <p:nvSpPr>
            <p:cNvPr id="21" name="object 21"/>
            <p:cNvSpPr/>
            <p:nvPr/>
          </p:nvSpPr>
          <p:spPr>
            <a:xfrm>
              <a:off x="5329062" y="4251297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720077" y="0"/>
                  </a:moveTo>
                  <a:lnTo>
                    <a:pt x="720077" y="108013"/>
                  </a:lnTo>
                  <a:lnTo>
                    <a:pt x="0" y="108013"/>
                  </a:lnTo>
                  <a:lnTo>
                    <a:pt x="0" y="324040"/>
                  </a:lnTo>
                  <a:lnTo>
                    <a:pt x="720077" y="324040"/>
                  </a:lnTo>
                  <a:lnTo>
                    <a:pt x="720077" y="432054"/>
                  </a:lnTo>
                  <a:lnTo>
                    <a:pt x="936104" y="216027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29062" y="4251297"/>
              <a:ext cx="936625" cy="432434"/>
            </a:xfrm>
            <a:custGeom>
              <a:avLst/>
              <a:gdLst/>
              <a:ahLst/>
              <a:cxnLst/>
              <a:rect l="l" t="t" r="r" b="b"/>
              <a:pathLst>
                <a:path w="936625" h="432435">
                  <a:moveTo>
                    <a:pt x="0" y="108013"/>
                  </a:moveTo>
                  <a:lnTo>
                    <a:pt x="720077" y="108013"/>
                  </a:lnTo>
                  <a:lnTo>
                    <a:pt x="720077" y="0"/>
                  </a:lnTo>
                  <a:lnTo>
                    <a:pt x="936104" y="216027"/>
                  </a:lnTo>
                  <a:lnTo>
                    <a:pt x="720077" y="432054"/>
                  </a:lnTo>
                  <a:lnTo>
                    <a:pt x="720077" y="324040"/>
                  </a:lnTo>
                  <a:lnTo>
                    <a:pt x="0" y="324040"/>
                  </a:lnTo>
                  <a:lnTo>
                    <a:pt x="0" y="108013"/>
                  </a:lnTo>
                  <a:close/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902" y="496633"/>
            <a:ext cx="10191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«За» и</a:t>
            </a:r>
            <a:r>
              <a:rPr spc="10" dirty="0"/>
              <a:t> </a:t>
            </a:r>
            <a:r>
              <a:rPr spc="-10" dirty="0"/>
              <a:t>«против»</a:t>
            </a:r>
            <a:r>
              <a:rPr spc="20" dirty="0"/>
              <a:t> </a:t>
            </a:r>
            <a:r>
              <a:rPr spc="-15" dirty="0"/>
              <a:t>геймификации</a:t>
            </a:r>
            <a:r>
              <a:rPr spc="-5" dirty="0"/>
              <a:t> в 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8725" y="1275872"/>
            <a:ext cx="1009650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Запишите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tabLst>
                <a:tab pos="4839335" algn="l"/>
                <a:tab pos="6809740" algn="l"/>
              </a:tabLst>
            </a:pPr>
            <a:r>
              <a:rPr sz="3200" dirty="0">
                <a:latin typeface="Calibri"/>
                <a:cs typeface="Calibri"/>
              </a:rPr>
              <a:t>3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довода</a:t>
            </a:r>
            <a:r>
              <a:rPr sz="3200" dirty="0">
                <a:latin typeface="Calibri"/>
                <a:cs typeface="Calibri"/>
              </a:rPr>
              <a:t> «за»	и	3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довода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«против»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(4 минуты,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совещаться!)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777" y="3336073"/>
            <a:ext cx="2752725" cy="29717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79037" y="3094774"/>
            <a:ext cx="8083550" cy="3359150"/>
            <a:chOff x="3779037" y="3094774"/>
            <a:chExt cx="8083550" cy="3359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0653" y="3412273"/>
              <a:ext cx="3381362" cy="28955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1737" y="3107474"/>
              <a:ext cx="4680585" cy="3333750"/>
            </a:xfrm>
            <a:custGeom>
              <a:avLst/>
              <a:gdLst/>
              <a:ahLst/>
              <a:cxnLst/>
              <a:rect l="l" t="t" r="r" b="b"/>
              <a:pathLst>
                <a:path w="4680584" h="3333750">
                  <a:moveTo>
                    <a:pt x="4680521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4680521" y="3333750"/>
                  </a:lnTo>
                  <a:lnTo>
                    <a:pt x="468052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1737" y="3107474"/>
              <a:ext cx="4680585" cy="3333750"/>
            </a:xfrm>
            <a:custGeom>
              <a:avLst/>
              <a:gdLst/>
              <a:ahLst/>
              <a:cxnLst/>
              <a:rect l="l" t="t" r="r" b="b"/>
              <a:pathLst>
                <a:path w="4680584" h="3333750">
                  <a:moveTo>
                    <a:pt x="0" y="0"/>
                  </a:moveTo>
                  <a:lnTo>
                    <a:pt x="4680521" y="0"/>
                  </a:lnTo>
                  <a:lnTo>
                    <a:pt x="4680521" y="3333750"/>
                  </a:lnTo>
                  <a:lnTo>
                    <a:pt x="0" y="33337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3254" y="3339751"/>
            <a:ext cx="4370705" cy="283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45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Игра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«Дебаты»:</a:t>
            </a:r>
            <a:endParaRPr sz="2400">
              <a:latin typeface="Calibri"/>
              <a:cs typeface="Calibri"/>
            </a:endParaRPr>
          </a:p>
          <a:p>
            <a:pPr marL="688340" indent="-34353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688340" algn="l"/>
                <a:tab pos="6889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Две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соревнующиеся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команды,</a:t>
            </a:r>
            <a:endParaRPr sz="2000">
              <a:latin typeface="Calibri"/>
              <a:cs typeface="Calibri"/>
            </a:endParaRPr>
          </a:p>
          <a:p>
            <a:pPr marL="657860" marR="305435" indent="-360045">
              <a:lnSpc>
                <a:spcPct val="100000"/>
              </a:lnSpc>
              <a:buFont typeface="Arial MT"/>
              <a:buChar char="•"/>
              <a:tabLst>
                <a:tab pos="641350" algn="l"/>
                <a:tab pos="64198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Структурированная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дискуссия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жестким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временным лимитом,</a:t>
            </a:r>
            <a:endParaRPr sz="2000">
              <a:latin typeface="Calibri"/>
              <a:cs typeface="Calibri"/>
            </a:endParaRPr>
          </a:p>
          <a:p>
            <a:pPr marL="466090" indent="-343535">
              <a:lnSpc>
                <a:spcPct val="100000"/>
              </a:lnSpc>
              <a:buFont typeface="Arial MT"/>
              <a:buChar char="•"/>
              <a:tabLst>
                <a:tab pos="466090" algn="l"/>
                <a:tab pos="46672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Этика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«защиты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двух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точек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зрения»</a:t>
            </a:r>
            <a:endParaRPr sz="2000">
              <a:latin typeface="Calibri"/>
              <a:cs typeface="Calibri"/>
            </a:endParaRPr>
          </a:p>
          <a:p>
            <a:pPr marL="546735" lvl="1" indent="-343535">
              <a:lnSpc>
                <a:spcPct val="100000"/>
              </a:lnSpc>
              <a:buFont typeface="Arial MT"/>
              <a:buChar char="•"/>
              <a:tabLst>
                <a:tab pos="546735" algn="l"/>
                <a:tab pos="54737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Имитация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парламентских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споров</a:t>
            </a:r>
            <a:endParaRPr sz="2000">
              <a:latin typeface="Calibri"/>
              <a:cs typeface="Calibri"/>
            </a:endParaRPr>
          </a:p>
          <a:p>
            <a:pPr marL="171577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кандидатов</a:t>
            </a:r>
            <a:endParaRPr sz="20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Социально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значимые,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спорные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темы</a:t>
            </a:r>
            <a:endParaRPr sz="2000">
              <a:latin typeface="Calibri"/>
              <a:cs typeface="Calibri"/>
            </a:endParaRPr>
          </a:p>
          <a:p>
            <a:pPr marL="1383665" lvl="1" indent="-343535">
              <a:lnSpc>
                <a:spcPct val="100000"/>
              </a:lnSpc>
              <a:buFont typeface="Arial MT"/>
              <a:buChar char="•"/>
              <a:tabLst>
                <a:tab pos="1383665" algn="l"/>
                <a:tab pos="1384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Критерии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победы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523" y="461581"/>
            <a:ext cx="8140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Основные</a:t>
            </a:r>
            <a:r>
              <a:rPr sz="4400" spc="-45" dirty="0"/>
              <a:t> </a:t>
            </a:r>
            <a:r>
              <a:rPr sz="4400" spc="-5" dirty="0"/>
              <a:t>аспекты</a:t>
            </a:r>
            <a:r>
              <a:rPr sz="4400" spc="-55" dirty="0"/>
              <a:t> </a:t>
            </a:r>
            <a:r>
              <a:rPr sz="4400" spc="-10" dirty="0"/>
              <a:t>геймификации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563117"/>
            <a:ext cx="10793730" cy="44602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300990" indent="-342900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динамика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—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использование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сценариев,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требующих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внимания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пользователя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реакции</a:t>
            </a:r>
            <a:r>
              <a:rPr sz="3000" dirty="0">
                <a:latin typeface="Calibri"/>
                <a:cs typeface="Calibri"/>
              </a:rPr>
              <a:t> в</a:t>
            </a:r>
            <a:r>
              <a:rPr sz="3000" spc="-5" dirty="0">
                <a:latin typeface="Calibri"/>
                <a:cs typeface="Calibri"/>
              </a:rPr>
              <a:t> реальном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времени;</a:t>
            </a:r>
            <a:endParaRPr sz="3000">
              <a:latin typeface="Calibri"/>
              <a:cs typeface="Calibri"/>
            </a:endParaRPr>
          </a:p>
          <a:p>
            <a:pPr marL="354965" marR="5080" indent="-342900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механика </a:t>
            </a:r>
            <a:r>
              <a:rPr sz="3000" dirty="0">
                <a:latin typeface="Calibri"/>
                <a:cs typeface="Calibri"/>
              </a:rPr>
              <a:t>— </a:t>
            </a:r>
            <a:r>
              <a:rPr sz="3000" spc="-10" dirty="0">
                <a:latin typeface="Calibri"/>
                <a:cs typeface="Calibri"/>
              </a:rPr>
              <a:t>использование </a:t>
            </a:r>
            <a:r>
              <a:rPr sz="3000" spc="-5" dirty="0">
                <a:latin typeface="Calibri"/>
                <a:cs typeface="Calibri"/>
              </a:rPr>
              <a:t>сценарных </a:t>
            </a:r>
            <a:r>
              <a:rPr sz="3000" spc="-15" dirty="0">
                <a:latin typeface="Calibri"/>
                <a:cs typeface="Calibri"/>
              </a:rPr>
              <a:t>элементов, </a:t>
            </a:r>
            <a:r>
              <a:rPr sz="3000" spc="-5" dirty="0">
                <a:latin typeface="Calibri"/>
                <a:cs typeface="Calibri"/>
              </a:rPr>
              <a:t>характерных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для </a:t>
            </a:r>
            <a:r>
              <a:rPr sz="3000" spc="-10" dirty="0">
                <a:latin typeface="Calibri"/>
                <a:cs typeface="Calibri"/>
              </a:rPr>
              <a:t>геймплея, </a:t>
            </a:r>
            <a:r>
              <a:rPr sz="3000" spc="-5" dirty="0">
                <a:latin typeface="Calibri"/>
                <a:cs typeface="Calibri"/>
              </a:rPr>
              <a:t>таких </a:t>
            </a:r>
            <a:r>
              <a:rPr sz="3000" spc="-20" dirty="0">
                <a:latin typeface="Calibri"/>
                <a:cs typeface="Calibri"/>
              </a:rPr>
              <a:t>как </a:t>
            </a:r>
            <a:r>
              <a:rPr sz="3000" spc="-5" dirty="0">
                <a:latin typeface="Calibri"/>
                <a:cs typeface="Calibri"/>
              </a:rPr>
              <a:t>виртуальные </a:t>
            </a:r>
            <a:r>
              <a:rPr sz="3000" dirty="0">
                <a:latin typeface="Calibri"/>
                <a:cs typeface="Calibri"/>
              </a:rPr>
              <a:t>награды, </a:t>
            </a:r>
            <a:r>
              <a:rPr sz="3000" spc="-5" dirty="0">
                <a:latin typeface="Calibri"/>
                <a:cs typeface="Calibri"/>
              </a:rPr>
              <a:t>статусы, очки,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виртуальные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товары;</a:t>
            </a:r>
            <a:endParaRPr sz="3000">
              <a:latin typeface="Calibri"/>
              <a:cs typeface="Calibri"/>
            </a:endParaRPr>
          </a:p>
          <a:p>
            <a:pPr marL="355600" marR="1984375" indent="-342900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эстетика </a:t>
            </a:r>
            <a:r>
              <a:rPr sz="3000" dirty="0">
                <a:latin typeface="Calibri"/>
                <a:cs typeface="Calibri"/>
              </a:rPr>
              <a:t>—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создание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общего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игрового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впечатления,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способствующего </a:t>
            </a:r>
            <a:r>
              <a:rPr sz="3000" spc="-5" dirty="0">
                <a:latin typeface="Calibri"/>
                <a:cs typeface="Calibri"/>
              </a:rPr>
              <a:t>эмоциональной вовлечённости;</a:t>
            </a:r>
            <a:endParaRPr sz="3000">
              <a:latin typeface="Calibri"/>
              <a:cs typeface="Calibri"/>
            </a:endParaRPr>
          </a:p>
          <a:p>
            <a:pPr marL="355600" marR="1050925" indent="-342900">
              <a:lnSpc>
                <a:spcPts val="324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социальное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взаимодействие </a:t>
            </a:r>
            <a:r>
              <a:rPr sz="3000" dirty="0">
                <a:latin typeface="Calibri"/>
                <a:cs typeface="Calibri"/>
              </a:rPr>
              <a:t>— </a:t>
            </a:r>
            <a:r>
              <a:rPr sz="3000" spc="-5" dirty="0">
                <a:latin typeface="Calibri"/>
                <a:cs typeface="Calibri"/>
              </a:rPr>
              <a:t>широкий спектр </a:t>
            </a:r>
            <a:r>
              <a:rPr sz="3000" spc="-10" dirty="0">
                <a:latin typeface="Calibri"/>
                <a:cs typeface="Calibri"/>
              </a:rPr>
              <a:t>техник, </a:t>
            </a:r>
            <a:r>
              <a:rPr sz="3000" spc="-5" dirty="0">
                <a:latin typeface="Calibri"/>
                <a:cs typeface="Calibri"/>
              </a:rPr>
              <a:t> обеспечивающих </a:t>
            </a:r>
            <a:r>
              <a:rPr sz="3000" spc="-15" dirty="0">
                <a:latin typeface="Calibri"/>
                <a:cs typeface="Calibri"/>
              </a:rPr>
              <a:t>межпользовательское </a:t>
            </a:r>
            <a:r>
              <a:rPr sz="3000" spc="-10" dirty="0">
                <a:latin typeface="Calibri"/>
                <a:cs typeface="Calibri"/>
              </a:rPr>
              <a:t>взаимодействие,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характерное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для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игр.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135" y="461581"/>
            <a:ext cx="9777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38240" algn="l"/>
              </a:tabLst>
            </a:pPr>
            <a:r>
              <a:rPr sz="4400" dirty="0"/>
              <a:t>Ч</a:t>
            </a:r>
            <a:r>
              <a:rPr sz="4400" spc="-50" dirty="0"/>
              <a:t>т</a:t>
            </a:r>
            <a:r>
              <a:rPr sz="4400" dirty="0"/>
              <a:t>о</a:t>
            </a:r>
            <a:r>
              <a:rPr sz="4400" spc="5" dirty="0"/>
              <a:t> е</a:t>
            </a:r>
            <a:r>
              <a:rPr sz="4400" spc="-35" dirty="0"/>
              <a:t>щ</a:t>
            </a:r>
            <a:r>
              <a:rPr sz="4400" dirty="0"/>
              <a:t>е</a:t>
            </a:r>
            <a:r>
              <a:rPr sz="4400" spc="-15" dirty="0"/>
              <a:t> </a:t>
            </a:r>
            <a:r>
              <a:rPr sz="4400" spc="-5" dirty="0"/>
              <a:t>з</a:t>
            </a:r>
            <a:r>
              <a:rPr sz="4400" dirty="0"/>
              <a:t>а</a:t>
            </a:r>
            <a:r>
              <a:rPr sz="4400" spc="-35" dirty="0"/>
              <a:t>д</a:t>
            </a:r>
            <a:r>
              <a:rPr sz="4400" spc="5" dirty="0"/>
              <a:t>е</a:t>
            </a:r>
            <a:r>
              <a:rPr sz="4400" spc="-5" dirty="0"/>
              <a:t>йст</a:t>
            </a:r>
            <a:r>
              <a:rPr sz="4400" dirty="0"/>
              <a:t>в</a:t>
            </a:r>
            <a:r>
              <a:rPr sz="4400" spc="5" dirty="0"/>
              <a:t>о</a:t>
            </a:r>
            <a:r>
              <a:rPr sz="4400" dirty="0"/>
              <a:t>ва</a:t>
            </a:r>
            <a:r>
              <a:rPr sz="4400" spc="-5" dirty="0"/>
              <a:t>н</a:t>
            </a:r>
            <a:r>
              <a:rPr sz="4400" dirty="0"/>
              <a:t>о</a:t>
            </a:r>
            <a:r>
              <a:rPr sz="4400" spc="-20" dirty="0"/>
              <a:t> </a:t>
            </a:r>
            <a:r>
              <a:rPr sz="4400" dirty="0"/>
              <a:t>в	</a:t>
            </a:r>
            <a:r>
              <a:rPr sz="4400" spc="-50" dirty="0"/>
              <a:t>г</a:t>
            </a:r>
            <a:r>
              <a:rPr sz="4400" dirty="0"/>
              <a:t>е</a:t>
            </a:r>
            <a:r>
              <a:rPr sz="4400" spc="-5" dirty="0"/>
              <a:t>ймифи</a:t>
            </a:r>
            <a:r>
              <a:rPr sz="4400" spc="-65" dirty="0"/>
              <a:t>к</a:t>
            </a:r>
            <a:r>
              <a:rPr sz="4400" dirty="0"/>
              <a:t>ац</a:t>
            </a:r>
            <a:r>
              <a:rPr sz="4400" spc="-5" dirty="0"/>
              <a:t>и</a:t>
            </a:r>
            <a:r>
              <a:rPr sz="4400" dirty="0"/>
              <a:t>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362265"/>
            <a:ext cx="10800715" cy="4902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ts val="2400"/>
              </a:lnSpc>
              <a:spcBef>
                <a:spcPts val="675"/>
              </a:spcBef>
              <a:buClr>
                <a:srgbClr val="C00000"/>
              </a:buClr>
              <a:buFont typeface="Arial MT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мотивационная</a:t>
            </a:r>
            <a:r>
              <a:rPr sz="25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психология</a:t>
            </a:r>
            <a:r>
              <a:rPr sz="25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—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область </a:t>
            </a:r>
            <a:r>
              <a:rPr sz="2500" spc="-15" dirty="0">
                <a:latin typeface="Calibri"/>
                <a:cs typeface="Calibri"/>
              </a:rPr>
              <a:t>психологии,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изучающая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мотивацию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мотиваторы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деятельности человека;</a:t>
            </a:r>
            <a:endParaRPr sz="2500">
              <a:latin typeface="Calibri"/>
              <a:cs typeface="Calibri"/>
            </a:endParaRPr>
          </a:p>
          <a:p>
            <a:pPr marL="355600" marR="304165" indent="-342900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поведенческая</a:t>
            </a:r>
            <a:r>
              <a:rPr sz="25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экономика</a:t>
            </a:r>
            <a:r>
              <a:rPr sz="25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—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область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экономики,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которая</a:t>
            </a:r>
            <a:r>
              <a:rPr sz="2500" spc="-10" dirty="0">
                <a:latin typeface="Calibri"/>
                <a:cs typeface="Calibri"/>
              </a:rPr>
              <a:t> изучает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влияние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социальных,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когнитивных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эмоциональных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факторов</a:t>
            </a:r>
            <a:r>
              <a:rPr sz="2500" spc="-5" dirty="0">
                <a:latin typeface="Calibri"/>
                <a:cs typeface="Calibri"/>
              </a:rPr>
              <a:t> на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принятие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экономических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решений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отдельными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лицами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учреждениями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последствия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этого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влияния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рыночные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переменные;</a:t>
            </a:r>
            <a:endParaRPr sz="2500">
              <a:latin typeface="Calibri"/>
              <a:cs typeface="Calibri"/>
            </a:endParaRPr>
          </a:p>
          <a:p>
            <a:pPr marL="355600" marR="290195" indent="-343535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нейробиология</a:t>
            </a:r>
            <a:r>
              <a:rPr sz="25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—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наука,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изучающая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устройство, </a:t>
            </a:r>
            <a:r>
              <a:rPr sz="2500" spc="-10" dirty="0">
                <a:latin typeface="Calibri"/>
                <a:cs typeface="Calibri"/>
              </a:rPr>
              <a:t>функционирование, </a:t>
            </a:r>
            <a:r>
              <a:rPr sz="2500" spc="-5" dirty="0">
                <a:latin typeface="Calibri"/>
                <a:cs typeface="Calibri"/>
              </a:rPr>
              <a:t> развитие,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генетику,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биохимию,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физиологию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патологию</a:t>
            </a:r>
            <a:r>
              <a:rPr sz="2500" spc="-5" dirty="0">
                <a:latin typeface="Calibri"/>
                <a:cs typeface="Calibri"/>
              </a:rPr>
              <a:t> нервной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системы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(один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из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разделов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изучение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поведения);</a:t>
            </a:r>
            <a:endParaRPr sz="2500">
              <a:latin typeface="Calibri"/>
              <a:cs typeface="Calibri"/>
            </a:endParaRPr>
          </a:p>
          <a:p>
            <a:pPr marL="355600" marR="119380" indent="-343535">
              <a:lnSpc>
                <a:spcPts val="24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  <a:tab pos="4759960" algn="l"/>
              </a:tabLst>
            </a:pP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технологические</a:t>
            </a:r>
            <a:r>
              <a:rPr sz="25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платформы</a:t>
            </a:r>
            <a:r>
              <a:rPr sz="25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—	</a:t>
            </a:r>
            <a:r>
              <a:rPr sz="2500" spc="-15" dirty="0">
                <a:latin typeface="Calibri"/>
                <a:cs typeface="Calibri"/>
              </a:rPr>
              <a:t>коммуникационный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инструмент, 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направленный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активизацию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усилий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-10" dirty="0">
                <a:latin typeface="Calibri"/>
                <a:cs typeface="Calibri"/>
              </a:rPr>
              <a:t> созданию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перспективных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коммерческих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технологий,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новых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продуктов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(услуг),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привлечение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дополнительных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ресурсов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для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проведения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исследований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разработок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 </a:t>
            </a:r>
            <a:r>
              <a:rPr sz="2500" spc="-5" dirty="0">
                <a:latin typeface="Calibri"/>
                <a:cs typeface="Calibri"/>
              </a:rPr>
              <a:t> основе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участия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всех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заинтересованных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сторон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(бизнеса,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науки,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государства,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гражданского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общества)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2226" y="1528356"/>
            <a:ext cx="3480435" cy="2044700"/>
          </a:xfrm>
          <a:custGeom>
            <a:avLst/>
            <a:gdLst/>
            <a:ahLst/>
            <a:cxnLst/>
            <a:rect l="l" t="t" r="r" b="b"/>
            <a:pathLst>
              <a:path w="3480434" h="2044700">
                <a:moveTo>
                  <a:pt x="0" y="0"/>
                </a:moveTo>
                <a:lnTo>
                  <a:pt x="3480269" y="0"/>
                </a:lnTo>
                <a:lnTo>
                  <a:pt x="3480269" y="2044649"/>
                </a:lnTo>
                <a:lnTo>
                  <a:pt x="0" y="204464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094" y="281472"/>
            <a:ext cx="10035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38240" algn="l"/>
              </a:tabLst>
            </a:pPr>
            <a:r>
              <a:rPr sz="4400" dirty="0"/>
              <a:t>Ч</a:t>
            </a:r>
            <a:r>
              <a:rPr sz="4400" spc="-50" dirty="0"/>
              <a:t>т</a:t>
            </a:r>
            <a:r>
              <a:rPr sz="4400" dirty="0"/>
              <a:t>о</a:t>
            </a:r>
            <a:r>
              <a:rPr sz="4400" spc="5" dirty="0"/>
              <a:t> е</a:t>
            </a:r>
            <a:r>
              <a:rPr sz="4400" spc="-35" dirty="0"/>
              <a:t>щ</a:t>
            </a:r>
            <a:r>
              <a:rPr sz="4400" dirty="0"/>
              <a:t>е</a:t>
            </a:r>
            <a:r>
              <a:rPr sz="4400" spc="-15" dirty="0"/>
              <a:t> </a:t>
            </a:r>
            <a:r>
              <a:rPr sz="4400" spc="-5" dirty="0"/>
              <a:t>з</a:t>
            </a:r>
            <a:r>
              <a:rPr sz="4400" dirty="0"/>
              <a:t>а</a:t>
            </a:r>
            <a:r>
              <a:rPr sz="4400" spc="-35" dirty="0"/>
              <a:t>д</a:t>
            </a:r>
            <a:r>
              <a:rPr sz="4400" spc="5" dirty="0"/>
              <a:t>е</a:t>
            </a:r>
            <a:r>
              <a:rPr sz="4400" spc="-5" dirty="0"/>
              <a:t>йст</a:t>
            </a:r>
            <a:r>
              <a:rPr sz="4400" dirty="0"/>
              <a:t>в</a:t>
            </a:r>
            <a:r>
              <a:rPr sz="4400" spc="5" dirty="0"/>
              <a:t>о</a:t>
            </a:r>
            <a:r>
              <a:rPr sz="4400" dirty="0"/>
              <a:t>ва</a:t>
            </a:r>
            <a:r>
              <a:rPr sz="4400" spc="-5" dirty="0"/>
              <a:t>н</a:t>
            </a:r>
            <a:r>
              <a:rPr sz="4400" dirty="0"/>
              <a:t>о</a:t>
            </a:r>
            <a:r>
              <a:rPr sz="4400" spc="-20" dirty="0"/>
              <a:t> </a:t>
            </a:r>
            <a:r>
              <a:rPr sz="4400" dirty="0"/>
              <a:t>в	</a:t>
            </a:r>
            <a:r>
              <a:rPr sz="4400" spc="-50" dirty="0"/>
              <a:t>г</a:t>
            </a:r>
            <a:r>
              <a:rPr sz="4400" dirty="0"/>
              <a:t>е</a:t>
            </a:r>
            <a:r>
              <a:rPr sz="4400" spc="-5" dirty="0"/>
              <a:t>ймифи</a:t>
            </a:r>
            <a:r>
              <a:rPr sz="4400" spc="-65" dirty="0"/>
              <a:t>к</a:t>
            </a:r>
            <a:r>
              <a:rPr sz="4400" dirty="0"/>
              <a:t>ац</a:t>
            </a:r>
            <a:r>
              <a:rPr sz="4400" spc="-5" dirty="0"/>
              <a:t>и</a:t>
            </a:r>
            <a:r>
              <a:rPr sz="4400" spc="-10" dirty="0"/>
              <a:t>и</a:t>
            </a:r>
            <a:r>
              <a:rPr sz="4400" dirty="0"/>
              <a:t>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068453" y="4261662"/>
            <a:ext cx="5716270" cy="2321560"/>
          </a:xfrm>
          <a:custGeom>
            <a:avLst/>
            <a:gdLst/>
            <a:ahLst/>
            <a:cxnLst/>
            <a:rect l="l" t="t" r="r" b="b"/>
            <a:pathLst>
              <a:path w="5716270" h="2321559">
                <a:moveTo>
                  <a:pt x="0" y="0"/>
                </a:moveTo>
                <a:lnTo>
                  <a:pt x="5716168" y="0"/>
                </a:lnTo>
                <a:lnTo>
                  <a:pt x="5716168" y="2321102"/>
                </a:lnTo>
                <a:lnTo>
                  <a:pt x="0" y="23211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9381" y="1524177"/>
            <a:ext cx="3304540" cy="1548765"/>
          </a:xfrm>
          <a:prstGeom prst="rect">
            <a:avLst/>
          </a:prstGeom>
          <a:ln w="25400">
            <a:solidFill>
              <a:srgbClr val="385D8A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 marR="129539" indent="51435">
              <a:lnSpc>
                <a:spcPct val="100000"/>
              </a:lnSpc>
              <a:spcBef>
                <a:spcPts val="4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мотивационная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психология </a:t>
            </a:r>
            <a:r>
              <a:rPr sz="1800" dirty="0">
                <a:latin typeface="Calibri"/>
                <a:cs typeface="Calibri"/>
              </a:rPr>
              <a:t>—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область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психологии, </a:t>
            </a:r>
            <a:r>
              <a:rPr sz="1800" spc="-5" dirty="0">
                <a:latin typeface="Calibri"/>
                <a:cs typeface="Calibri"/>
              </a:rPr>
              <a:t> изучающая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мотивацию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мотиваторы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67" y="4274439"/>
            <a:ext cx="4160520" cy="2322830"/>
          </a:xfrm>
          <a:prstGeom prst="rect">
            <a:avLst/>
          </a:prstGeom>
          <a:ln w="25400">
            <a:solidFill>
              <a:srgbClr val="385D8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73050" marR="30988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поведенческая экономика </a:t>
            </a:r>
            <a:r>
              <a:rPr sz="1800" dirty="0">
                <a:latin typeface="Calibri"/>
                <a:cs typeface="Calibri"/>
              </a:rPr>
              <a:t>—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область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экономики,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которая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изучает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влияние социальных, когнитивных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эмоциональных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факторов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принятие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экономических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отдельными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лицами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учреждениями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последствия </a:t>
            </a:r>
            <a:r>
              <a:rPr sz="1800" spc="-15" dirty="0">
                <a:latin typeface="Calibri"/>
                <a:cs typeface="Calibri"/>
              </a:rPr>
              <a:t>этого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влияния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рыночные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переменные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279" y="1455647"/>
            <a:ext cx="323342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нейробиология</a:t>
            </a:r>
            <a:endParaRPr sz="1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—</a:t>
            </a:r>
            <a:r>
              <a:rPr sz="1800" spc="-10" dirty="0">
                <a:latin typeface="Calibri"/>
                <a:cs typeface="Calibri"/>
              </a:rPr>
              <a:t> наука, </a:t>
            </a:r>
            <a:r>
              <a:rPr sz="1800" spc="-5" dirty="0">
                <a:latin typeface="Calibri"/>
                <a:cs typeface="Calibri"/>
              </a:rPr>
              <a:t>изучающая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устройство,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функционирование,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развитие,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генетику,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биохимию,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физиологию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патологию </a:t>
            </a:r>
            <a:r>
              <a:rPr sz="1800" spc="-5" dirty="0">
                <a:latin typeface="Calibri"/>
                <a:cs typeface="Calibri"/>
              </a:rPr>
              <a:t> нервной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(один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разделов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изучение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поведения)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023" y="4258969"/>
            <a:ext cx="546290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технологические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платформы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коммуникационный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инструмент,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направленный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активизацию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усилий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созданию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перспективных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коммерческих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технологий, </a:t>
            </a:r>
            <a:r>
              <a:rPr sz="1800" spc="-5" dirty="0">
                <a:latin typeface="Calibri"/>
                <a:cs typeface="Calibri"/>
              </a:rPr>
              <a:t> новых </a:t>
            </a:r>
            <a:r>
              <a:rPr sz="1800" spc="-10" dirty="0">
                <a:latin typeface="Calibri"/>
                <a:cs typeface="Calibri"/>
              </a:rPr>
              <a:t>продуктов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(услуг),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привлечение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дополнительных </a:t>
            </a:r>
            <a:r>
              <a:rPr sz="1800" spc="-5" dirty="0">
                <a:latin typeface="Calibri"/>
                <a:cs typeface="Calibri"/>
              </a:rPr>
              <a:t>ресурсов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проведения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исследований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разработок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заинтересованных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сторон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(бизнеса,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науки, </a:t>
            </a:r>
            <a:r>
              <a:rPr sz="1800" spc="-15" dirty="0">
                <a:latin typeface="Calibri"/>
                <a:cs typeface="Calibri"/>
              </a:rPr>
              <a:t>государства,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гражданского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общества)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0432" y="4168395"/>
            <a:ext cx="1111250" cy="1242695"/>
            <a:chOff x="5000432" y="4168395"/>
            <a:chExt cx="1111250" cy="1242695"/>
          </a:xfrm>
        </p:grpSpPr>
        <p:sp>
          <p:nvSpPr>
            <p:cNvPr id="10" name="object 10"/>
            <p:cNvSpPr/>
            <p:nvPr/>
          </p:nvSpPr>
          <p:spPr>
            <a:xfrm>
              <a:off x="5013133" y="4181091"/>
              <a:ext cx="274320" cy="894715"/>
            </a:xfrm>
            <a:custGeom>
              <a:avLst/>
              <a:gdLst/>
              <a:ahLst/>
              <a:cxnLst/>
              <a:rect l="l" t="t" r="r" b="b"/>
              <a:pathLst>
                <a:path w="274320" h="894714">
                  <a:moveTo>
                    <a:pt x="22334" y="0"/>
                  </a:moveTo>
                  <a:lnTo>
                    <a:pt x="59862" y="47040"/>
                  </a:lnTo>
                  <a:lnTo>
                    <a:pt x="41097" y="82568"/>
                  </a:lnTo>
                  <a:lnTo>
                    <a:pt x="25900" y="120272"/>
                  </a:lnTo>
                  <a:lnTo>
                    <a:pt x="14231" y="159936"/>
                  </a:lnTo>
                  <a:lnTo>
                    <a:pt x="6051" y="201345"/>
                  </a:lnTo>
                  <a:lnTo>
                    <a:pt x="1321" y="244285"/>
                  </a:lnTo>
                  <a:lnTo>
                    <a:pt x="0" y="288538"/>
                  </a:lnTo>
                  <a:lnTo>
                    <a:pt x="2048" y="333892"/>
                  </a:lnTo>
                  <a:lnTo>
                    <a:pt x="7426" y="380129"/>
                  </a:lnTo>
                  <a:lnTo>
                    <a:pt x="16094" y="427035"/>
                  </a:lnTo>
                  <a:lnTo>
                    <a:pt x="28013" y="474395"/>
                  </a:lnTo>
                  <a:lnTo>
                    <a:pt x="43142" y="521993"/>
                  </a:lnTo>
                  <a:lnTo>
                    <a:pt x="61443" y="569614"/>
                  </a:lnTo>
                  <a:lnTo>
                    <a:pt x="82874" y="617043"/>
                  </a:lnTo>
                  <a:lnTo>
                    <a:pt x="107397" y="664064"/>
                  </a:lnTo>
                  <a:lnTo>
                    <a:pt x="134972" y="710463"/>
                  </a:lnTo>
                  <a:lnTo>
                    <a:pt x="165559" y="756024"/>
                  </a:lnTo>
                  <a:lnTo>
                    <a:pt x="199118" y="800531"/>
                  </a:lnTo>
                  <a:lnTo>
                    <a:pt x="274162" y="894613"/>
                  </a:lnTo>
                  <a:lnTo>
                    <a:pt x="240605" y="850105"/>
                  </a:lnTo>
                  <a:lnTo>
                    <a:pt x="210020" y="804545"/>
                  </a:lnTo>
                  <a:lnTo>
                    <a:pt x="182446" y="758146"/>
                  </a:lnTo>
                  <a:lnTo>
                    <a:pt x="157924" y="711124"/>
                  </a:lnTo>
                  <a:lnTo>
                    <a:pt x="136493" y="663696"/>
                  </a:lnTo>
                  <a:lnTo>
                    <a:pt x="118193" y="616074"/>
                  </a:lnTo>
                  <a:lnTo>
                    <a:pt x="103064" y="568476"/>
                  </a:lnTo>
                  <a:lnTo>
                    <a:pt x="91145" y="521117"/>
                  </a:lnTo>
                  <a:lnTo>
                    <a:pt x="82477" y="474211"/>
                  </a:lnTo>
                  <a:lnTo>
                    <a:pt x="77099" y="427973"/>
                  </a:lnTo>
                  <a:lnTo>
                    <a:pt x="75050" y="382620"/>
                  </a:lnTo>
                  <a:lnTo>
                    <a:pt x="76372" y="338366"/>
                  </a:lnTo>
                  <a:lnTo>
                    <a:pt x="81103" y="295427"/>
                  </a:lnTo>
                  <a:lnTo>
                    <a:pt x="89284" y="254018"/>
                  </a:lnTo>
                  <a:lnTo>
                    <a:pt x="100953" y="214354"/>
                  </a:lnTo>
                  <a:lnTo>
                    <a:pt x="116152" y="176650"/>
                  </a:lnTo>
                  <a:lnTo>
                    <a:pt x="134919" y="141122"/>
                  </a:lnTo>
                  <a:lnTo>
                    <a:pt x="172435" y="188163"/>
                  </a:lnTo>
                  <a:lnTo>
                    <a:pt x="177642" y="1701"/>
                  </a:lnTo>
                  <a:lnTo>
                    <a:pt x="2233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1173" y="5027550"/>
              <a:ext cx="848360" cy="370840"/>
            </a:xfrm>
            <a:custGeom>
              <a:avLst/>
              <a:gdLst/>
              <a:ahLst/>
              <a:cxnLst/>
              <a:rect l="l" t="t" r="r" b="b"/>
              <a:pathLst>
                <a:path w="848360" h="370839">
                  <a:moveTo>
                    <a:pt x="0" y="0"/>
                  </a:moveTo>
                  <a:lnTo>
                    <a:pt x="36131" y="48158"/>
                  </a:lnTo>
                  <a:lnTo>
                    <a:pt x="73080" y="91915"/>
                  </a:lnTo>
                  <a:lnTo>
                    <a:pt x="111665" y="132737"/>
                  </a:lnTo>
                  <a:lnTo>
                    <a:pt x="151676" y="170561"/>
                  </a:lnTo>
                  <a:lnTo>
                    <a:pt x="192905" y="205323"/>
                  </a:lnTo>
                  <a:lnTo>
                    <a:pt x="235143" y="236961"/>
                  </a:lnTo>
                  <a:lnTo>
                    <a:pt x="278181" y="265410"/>
                  </a:lnTo>
                  <a:lnTo>
                    <a:pt x="321810" y="290609"/>
                  </a:lnTo>
                  <a:lnTo>
                    <a:pt x="365822" y="312493"/>
                  </a:lnTo>
                  <a:lnTo>
                    <a:pt x="410007" y="331000"/>
                  </a:lnTo>
                  <a:lnTo>
                    <a:pt x="454156" y="346067"/>
                  </a:lnTo>
                  <a:lnTo>
                    <a:pt x="498061" y="357629"/>
                  </a:lnTo>
                  <a:lnTo>
                    <a:pt x="541513" y="365625"/>
                  </a:lnTo>
                  <a:lnTo>
                    <a:pt x="584303" y="369990"/>
                  </a:lnTo>
                  <a:lnTo>
                    <a:pt x="626222" y="370662"/>
                  </a:lnTo>
                  <a:lnTo>
                    <a:pt x="667062" y="367578"/>
                  </a:lnTo>
                  <a:lnTo>
                    <a:pt x="706612" y="360674"/>
                  </a:lnTo>
                  <a:lnTo>
                    <a:pt x="744665" y="349887"/>
                  </a:lnTo>
                  <a:lnTo>
                    <a:pt x="781012" y="335155"/>
                  </a:lnTo>
                  <a:lnTo>
                    <a:pt x="815443" y="316413"/>
                  </a:lnTo>
                  <a:lnTo>
                    <a:pt x="847750" y="293598"/>
                  </a:lnTo>
                  <a:lnTo>
                    <a:pt x="772706" y="199517"/>
                  </a:lnTo>
                  <a:lnTo>
                    <a:pt x="740743" y="222107"/>
                  </a:lnTo>
                  <a:lnTo>
                    <a:pt x="706652" y="240721"/>
                  </a:lnTo>
                  <a:lnTo>
                    <a:pt x="670639" y="255412"/>
                  </a:lnTo>
                  <a:lnTo>
                    <a:pt x="632908" y="266232"/>
                  </a:lnTo>
                  <a:lnTo>
                    <a:pt x="593664" y="273234"/>
                  </a:lnTo>
                  <a:lnTo>
                    <a:pt x="553111" y="276472"/>
                  </a:lnTo>
                  <a:lnTo>
                    <a:pt x="511454" y="275997"/>
                  </a:lnTo>
                  <a:lnTo>
                    <a:pt x="468898" y="271863"/>
                  </a:lnTo>
                  <a:lnTo>
                    <a:pt x="425648" y="264122"/>
                  </a:lnTo>
                  <a:lnTo>
                    <a:pt x="381908" y="252828"/>
                  </a:lnTo>
                  <a:lnTo>
                    <a:pt x="337883" y="238034"/>
                  </a:lnTo>
                  <a:lnTo>
                    <a:pt x="293778" y="219791"/>
                  </a:lnTo>
                  <a:lnTo>
                    <a:pt x="249798" y="198154"/>
                  </a:lnTo>
                  <a:lnTo>
                    <a:pt x="206147" y="173175"/>
                  </a:lnTo>
                  <a:lnTo>
                    <a:pt x="163031" y="144907"/>
                  </a:lnTo>
                  <a:lnTo>
                    <a:pt x="120653" y="113402"/>
                  </a:lnTo>
                  <a:lnTo>
                    <a:pt x="79219" y="78714"/>
                  </a:lnTo>
                  <a:lnTo>
                    <a:pt x="38932" y="40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13132" y="4181095"/>
              <a:ext cx="1085850" cy="1217295"/>
            </a:xfrm>
            <a:custGeom>
              <a:avLst/>
              <a:gdLst/>
              <a:ahLst/>
              <a:cxnLst/>
              <a:rect l="l" t="t" r="r" b="b"/>
              <a:pathLst>
                <a:path w="1085850" h="1217295">
                  <a:moveTo>
                    <a:pt x="238040" y="846455"/>
                  </a:moveTo>
                  <a:lnTo>
                    <a:pt x="276973" y="887351"/>
                  </a:lnTo>
                  <a:lnTo>
                    <a:pt x="317259" y="925169"/>
                  </a:lnTo>
                  <a:lnTo>
                    <a:pt x="358694" y="959857"/>
                  </a:lnTo>
                  <a:lnTo>
                    <a:pt x="401071" y="991362"/>
                  </a:lnTo>
                  <a:lnTo>
                    <a:pt x="444188" y="1019630"/>
                  </a:lnTo>
                  <a:lnTo>
                    <a:pt x="487839" y="1044609"/>
                  </a:lnTo>
                  <a:lnTo>
                    <a:pt x="531819" y="1066246"/>
                  </a:lnTo>
                  <a:lnTo>
                    <a:pt x="575924" y="1084489"/>
                  </a:lnTo>
                  <a:lnTo>
                    <a:pt x="619949" y="1099283"/>
                  </a:lnTo>
                  <a:lnTo>
                    <a:pt x="663688" y="1110577"/>
                  </a:lnTo>
                  <a:lnTo>
                    <a:pt x="706939" y="1118318"/>
                  </a:lnTo>
                  <a:lnTo>
                    <a:pt x="749494" y="1122452"/>
                  </a:lnTo>
                  <a:lnTo>
                    <a:pt x="791151" y="1122927"/>
                  </a:lnTo>
                  <a:lnTo>
                    <a:pt x="831704" y="1119689"/>
                  </a:lnTo>
                  <a:lnTo>
                    <a:pt x="870949" y="1112687"/>
                  </a:lnTo>
                  <a:lnTo>
                    <a:pt x="908680" y="1101867"/>
                  </a:lnTo>
                  <a:lnTo>
                    <a:pt x="944693" y="1087176"/>
                  </a:lnTo>
                  <a:lnTo>
                    <a:pt x="978783" y="1068562"/>
                  </a:lnTo>
                  <a:lnTo>
                    <a:pt x="1010746" y="1045972"/>
                  </a:lnTo>
                  <a:lnTo>
                    <a:pt x="1085791" y="1140053"/>
                  </a:lnTo>
                  <a:lnTo>
                    <a:pt x="1053484" y="1162868"/>
                  </a:lnTo>
                  <a:lnTo>
                    <a:pt x="1019052" y="1181610"/>
                  </a:lnTo>
                  <a:lnTo>
                    <a:pt x="982706" y="1196342"/>
                  </a:lnTo>
                  <a:lnTo>
                    <a:pt x="944653" y="1207129"/>
                  </a:lnTo>
                  <a:lnTo>
                    <a:pt x="905102" y="1214033"/>
                  </a:lnTo>
                  <a:lnTo>
                    <a:pt x="864263" y="1217117"/>
                  </a:lnTo>
                  <a:lnTo>
                    <a:pt x="822344" y="1216445"/>
                  </a:lnTo>
                  <a:lnTo>
                    <a:pt x="779554" y="1212080"/>
                  </a:lnTo>
                  <a:lnTo>
                    <a:pt x="736102" y="1204084"/>
                  </a:lnTo>
                  <a:lnTo>
                    <a:pt x="692197" y="1192522"/>
                  </a:lnTo>
                  <a:lnTo>
                    <a:pt x="648047" y="1177455"/>
                  </a:lnTo>
                  <a:lnTo>
                    <a:pt x="603862" y="1158948"/>
                  </a:lnTo>
                  <a:lnTo>
                    <a:pt x="559851" y="1137064"/>
                  </a:lnTo>
                  <a:lnTo>
                    <a:pt x="516222" y="1111865"/>
                  </a:lnTo>
                  <a:lnTo>
                    <a:pt x="473184" y="1083416"/>
                  </a:lnTo>
                  <a:lnTo>
                    <a:pt x="430946" y="1051778"/>
                  </a:lnTo>
                  <a:lnTo>
                    <a:pt x="389717" y="1017016"/>
                  </a:lnTo>
                  <a:lnTo>
                    <a:pt x="349705" y="979192"/>
                  </a:lnTo>
                  <a:lnTo>
                    <a:pt x="311121" y="938370"/>
                  </a:lnTo>
                  <a:lnTo>
                    <a:pt x="274172" y="894613"/>
                  </a:lnTo>
                  <a:lnTo>
                    <a:pt x="199115" y="800531"/>
                  </a:lnTo>
                  <a:lnTo>
                    <a:pt x="165558" y="756024"/>
                  </a:lnTo>
                  <a:lnTo>
                    <a:pt x="134972" y="710463"/>
                  </a:lnTo>
                  <a:lnTo>
                    <a:pt x="107399" y="664064"/>
                  </a:lnTo>
                  <a:lnTo>
                    <a:pt x="82877" y="617043"/>
                  </a:lnTo>
                  <a:lnTo>
                    <a:pt x="61445" y="569614"/>
                  </a:lnTo>
                  <a:lnTo>
                    <a:pt x="43145" y="521993"/>
                  </a:lnTo>
                  <a:lnTo>
                    <a:pt x="28015" y="474395"/>
                  </a:lnTo>
                  <a:lnTo>
                    <a:pt x="16096" y="427035"/>
                  </a:lnTo>
                  <a:lnTo>
                    <a:pt x="7427" y="380129"/>
                  </a:lnTo>
                  <a:lnTo>
                    <a:pt x="2049" y="333892"/>
                  </a:lnTo>
                  <a:lnTo>
                    <a:pt x="0" y="288538"/>
                  </a:lnTo>
                  <a:lnTo>
                    <a:pt x="1320" y="244285"/>
                  </a:lnTo>
                  <a:lnTo>
                    <a:pt x="6050" y="201345"/>
                  </a:lnTo>
                  <a:lnTo>
                    <a:pt x="14229" y="159936"/>
                  </a:lnTo>
                  <a:lnTo>
                    <a:pt x="25897" y="120272"/>
                  </a:lnTo>
                  <a:lnTo>
                    <a:pt x="41094" y="82568"/>
                  </a:lnTo>
                  <a:lnTo>
                    <a:pt x="59859" y="47040"/>
                  </a:lnTo>
                  <a:lnTo>
                    <a:pt x="22331" y="0"/>
                  </a:lnTo>
                  <a:lnTo>
                    <a:pt x="177639" y="1701"/>
                  </a:lnTo>
                  <a:lnTo>
                    <a:pt x="172445" y="188163"/>
                  </a:lnTo>
                  <a:lnTo>
                    <a:pt x="134916" y="141122"/>
                  </a:lnTo>
                  <a:lnTo>
                    <a:pt x="116151" y="176650"/>
                  </a:lnTo>
                  <a:lnTo>
                    <a:pt x="100954" y="214354"/>
                  </a:lnTo>
                  <a:lnTo>
                    <a:pt x="89286" y="254018"/>
                  </a:lnTo>
                  <a:lnTo>
                    <a:pt x="81107" y="295427"/>
                  </a:lnTo>
                  <a:lnTo>
                    <a:pt x="76377" y="338366"/>
                  </a:lnTo>
                  <a:lnTo>
                    <a:pt x="75057" y="382620"/>
                  </a:lnTo>
                  <a:lnTo>
                    <a:pt x="77106" y="427973"/>
                  </a:lnTo>
                  <a:lnTo>
                    <a:pt x="82484" y="474211"/>
                  </a:lnTo>
                  <a:lnTo>
                    <a:pt x="91153" y="521117"/>
                  </a:lnTo>
                  <a:lnTo>
                    <a:pt x="103072" y="568476"/>
                  </a:lnTo>
                  <a:lnTo>
                    <a:pt x="118202" y="616074"/>
                  </a:lnTo>
                  <a:lnTo>
                    <a:pt x="136502" y="663696"/>
                  </a:lnTo>
                  <a:lnTo>
                    <a:pt x="157934" y="711124"/>
                  </a:lnTo>
                  <a:lnTo>
                    <a:pt x="182456" y="758146"/>
                  </a:lnTo>
                  <a:lnTo>
                    <a:pt x="210029" y="804545"/>
                  </a:lnTo>
                  <a:lnTo>
                    <a:pt x="240615" y="850105"/>
                  </a:lnTo>
                  <a:lnTo>
                    <a:pt x="274172" y="894613"/>
                  </a:lnTo>
                </a:path>
              </a:pathLst>
            </a:custGeom>
            <a:ln w="25399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09602" y="1455223"/>
            <a:ext cx="5454650" cy="2819400"/>
            <a:chOff x="2709602" y="1455223"/>
            <a:chExt cx="5454650" cy="28194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015" y="2129866"/>
              <a:ext cx="3484981" cy="19384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02949" y="1634399"/>
              <a:ext cx="496570" cy="828675"/>
            </a:xfrm>
            <a:custGeom>
              <a:avLst/>
              <a:gdLst/>
              <a:ahLst/>
              <a:cxnLst/>
              <a:rect l="l" t="t" r="r" b="b"/>
              <a:pathLst>
                <a:path w="496570" h="828675">
                  <a:moveTo>
                    <a:pt x="0" y="0"/>
                  </a:moveTo>
                  <a:lnTo>
                    <a:pt x="44846" y="33102"/>
                  </a:lnTo>
                  <a:lnTo>
                    <a:pt x="87144" y="68061"/>
                  </a:lnTo>
                  <a:lnTo>
                    <a:pt x="126793" y="104681"/>
                  </a:lnTo>
                  <a:lnTo>
                    <a:pt x="163695" y="142767"/>
                  </a:lnTo>
                  <a:lnTo>
                    <a:pt x="197750" y="182125"/>
                  </a:lnTo>
                  <a:lnTo>
                    <a:pt x="228859" y="222559"/>
                  </a:lnTo>
                  <a:lnTo>
                    <a:pt x="256922" y="263874"/>
                  </a:lnTo>
                  <a:lnTo>
                    <a:pt x="281839" y="305875"/>
                  </a:lnTo>
                  <a:lnTo>
                    <a:pt x="303511" y="348368"/>
                  </a:lnTo>
                  <a:lnTo>
                    <a:pt x="321840" y="391156"/>
                  </a:lnTo>
                  <a:lnTo>
                    <a:pt x="336724" y="434046"/>
                  </a:lnTo>
                  <a:lnTo>
                    <a:pt x="348066" y="476842"/>
                  </a:lnTo>
                  <a:lnTo>
                    <a:pt x="355764" y="519348"/>
                  </a:lnTo>
                  <a:lnTo>
                    <a:pt x="359721" y="561371"/>
                  </a:lnTo>
                  <a:lnTo>
                    <a:pt x="359836" y="602715"/>
                  </a:lnTo>
                  <a:lnTo>
                    <a:pt x="356011" y="643185"/>
                  </a:lnTo>
                  <a:lnTo>
                    <a:pt x="348145" y="682586"/>
                  </a:lnTo>
                  <a:lnTo>
                    <a:pt x="298767" y="648195"/>
                  </a:lnTo>
                  <a:lnTo>
                    <a:pt x="346900" y="828408"/>
                  </a:lnTo>
                  <a:lnTo>
                    <a:pt x="496252" y="785787"/>
                  </a:lnTo>
                  <a:lnTo>
                    <a:pt x="446887" y="751395"/>
                  </a:lnTo>
                  <a:lnTo>
                    <a:pt x="454753" y="711992"/>
                  </a:lnTo>
                  <a:lnTo>
                    <a:pt x="458579" y="671520"/>
                  </a:lnTo>
                  <a:lnTo>
                    <a:pt x="458464" y="630174"/>
                  </a:lnTo>
                  <a:lnTo>
                    <a:pt x="454507" y="588150"/>
                  </a:lnTo>
                  <a:lnTo>
                    <a:pt x="446808" y="545642"/>
                  </a:lnTo>
                  <a:lnTo>
                    <a:pt x="435467" y="502845"/>
                  </a:lnTo>
                  <a:lnTo>
                    <a:pt x="420582" y="459955"/>
                  </a:lnTo>
                  <a:lnTo>
                    <a:pt x="402254" y="417165"/>
                  </a:lnTo>
                  <a:lnTo>
                    <a:pt x="380581" y="374672"/>
                  </a:lnTo>
                  <a:lnTo>
                    <a:pt x="355664" y="332671"/>
                  </a:lnTo>
                  <a:lnTo>
                    <a:pt x="327601" y="291355"/>
                  </a:lnTo>
                  <a:lnTo>
                    <a:pt x="296493" y="250921"/>
                  </a:lnTo>
                  <a:lnTo>
                    <a:pt x="262438" y="211563"/>
                  </a:lnTo>
                  <a:lnTo>
                    <a:pt x="225536" y="173477"/>
                  </a:lnTo>
                  <a:lnTo>
                    <a:pt x="185886" y="136857"/>
                  </a:lnTo>
                  <a:lnTo>
                    <a:pt x="143588" y="101898"/>
                  </a:lnTo>
                  <a:lnTo>
                    <a:pt x="98742" y="68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5028" y="1467923"/>
              <a:ext cx="896619" cy="231775"/>
            </a:xfrm>
            <a:custGeom>
              <a:avLst/>
              <a:gdLst/>
              <a:ahLst/>
              <a:cxnLst/>
              <a:rect l="l" t="t" r="r" b="b"/>
              <a:pathLst>
                <a:path w="896620" h="231775">
                  <a:moveTo>
                    <a:pt x="362335" y="0"/>
                  </a:moveTo>
                  <a:lnTo>
                    <a:pt x="316955" y="1424"/>
                  </a:lnTo>
                  <a:lnTo>
                    <a:pt x="273025" y="6139"/>
                  </a:lnTo>
                  <a:lnTo>
                    <a:pt x="230765" y="14145"/>
                  </a:lnTo>
                  <a:lnTo>
                    <a:pt x="190391" y="25442"/>
                  </a:lnTo>
                  <a:lnTo>
                    <a:pt x="152123" y="40033"/>
                  </a:lnTo>
                  <a:lnTo>
                    <a:pt x="116178" y="57919"/>
                  </a:lnTo>
                  <a:lnTo>
                    <a:pt x="82775" y="79099"/>
                  </a:lnTo>
                  <a:lnTo>
                    <a:pt x="52132" y="103576"/>
                  </a:lnTo>
                  <a:lnTo>
                    <a:pt x="24468" y="131350"/>
                  </a:lnTo>
                  <a:lnTo>
                    <a:pt x="0" y="162423"/>
                  </a:lnTo>
                  <a:lnTo>
                    <a:pt x="98742" y="231219"/>
                  </a:lnTo>
                  <a:lnTo>
                    <a:pt x="122944" y="200460"/>
                  </a:lnTo>
                  <a:lnTo>
                    <a:pt x="150318" y="172907"/>
                  </a:lnTo>
                  <a:lnTo>
                    <a:pt x="180653" y="148566"/>
                  </a:lnTo>
                  <a:lnTo>
                    <a:pt x="213738" y="127446"/>
                  </a:lnTo>
                  <a:lnTo>
                    <a:pt x="249360" y="109555"/>
                  </a:lnTo>
                  <a:lnTo>
                    <a:pt x="287310" y="94899"/>
                  </a:lnTo>
                  <a:lnTo>
                    <a:pt x="327376" y="83487"/>
                  </a:lnTo>
                  <a:lnTo>
                    <a:pt x="369346" y="75327"/>
                  </a:lnTo>
                  <a:lnTo>
                    <a:pt x="413009" y="70425"/>
                  </a:lnTo>
                  <a:lnTo>
                    <a:pt x="458154" y="68790"/>
                  </a:lnTo>
                  <a:lnTo>
                    <a:pt x="504569" y="70429"/>
                  </a:lnTo>
                  <a:lnTo>
                    <a:pt x="552043" y="75351"/>
                  </a:lnTo>
                  <a:lnTo>
                    <a:pt x="600365" y="83562"/>
                  </a:lnTo>
                  <a:lnTo>
                    <a:pt x="649323" y="95070"/>
                  </a:lnTo>
                  <a:lnTo>
                    <a:pt x="698706" y="109883"/>
                  </a:lnTo>
                  <a:lnTo>
                    <a:pt x="748303" y="128009"/>
                  </a:lnTo>
                  <a:lnTo>
                    <a:pt x="797903" y="149455"/>
                  </a:lnTo>
                  <a:lnTo>
                    <a:pt x="847294" y="174229"/>
                  </a:lnTo>
                  <a:lnTo>
                    <a:pt x="896264" y="202339"/>
                  </a:lnTo>
                  <a:lnTo>
                    <a:pt x="872370" y="184054"/>
                  </a:lnTo>
                  <a:lnTo>
                    <a:pt x="800031" y="135056"/>
                  </a:lnTo>
                  <a:lnTo>
                    <a:pt x="751414" y="106918"/>
                  </a:lnTo>
                  <a:lnTo>
                    <a:pt x="702285" y="82060"/>
                  </a:lnTo>
                  <a:lnTo>
                    <a:pt x="652860" y="60484"/>
                  </a:lnTo>
                  <a:lnTo>
                    <a:pt x="603359" y="42190"/>
                  </a:lnTo>
                  <a:lnTo>
                    <a:pt x="553999" y="27180"/>
                  </a:lnTo>
                  <a:lnTo>
                    <a:pt x="504998" y="15455"/>
                  </a:lnTo>
                  <a:lnTo>
                    <a:pt x="456575" y="7016"/>
                  </a:lnTo>
                  <a:lnTo>
                    <a:pt x="408948" y="1864"/>
                  </a:lnTo>
                  <a:lnTo>
                    <a:pt x="362335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5028" y="1467923"/>
              <a:ext cx="1344295" cy="995044"/>
            </a:xfrm>
            <a:custGeom>
              <a:avLst/>
              <a:gdLst/>
              <a:ahLst/>
              <a:cxnLst/>
              <a:rect l="l" t="t" r="r" b="b"/>
              <a:pathLst>
                <a:path w="1344295" h="995044">
                  <a:moveTo>
                    <a:pt x="896264" y="202339"/>
                  </a:moveTo>
                  <a:lnTo>
                    <a:pt x="847294" y="174229"/>
                  </a:lnTo>
                  <a:lnTo>
                    <a:pt x="797903" y="149455"/>
                  </a:lnTo>
                  <a:lnTo>
                    <a:pt x="748303" y="128009"/>
                  </a:lnTo>
                  <a:lnTo>
                    <a:pt x="698706" y="109883"/>
                  </a:lnTo>
                  <a:lnTo>
                    <a:pt x="649323" y="95070"/>
                  </a:lnTo>
                  <a:lnTo>
                    <a:pt x="600365" y="83562"/>
                  </a:lnTo>
                  <a:lnTo>
                    <a:pt x="552043" y="75351"/>
                  </a:lnTo>
                  <a:lnTo>
                    <a:pt x="504569" y="70429"/>
                  </a:lnTo>
                  <a:lnTo>
                    <a:pt x="458154" y="68790"/>
                  </a:lnTo>
                  <a:lnTo>
                    <a:pt x="413009" y="70425"/>
                  </a:lnTo>
                  <a:lnTo>
                    <a:pt x="369346" y="75327"/>
                  </a:lnTo>
                  <a:lnTo>
                    <a:pt x="327376" y="83487"/>
                  </a:lnTo>
                  <a:lnTo>
                    <a:pt x="287310" y="94899"/>
                  </a:lnTo>
                  <a:lnTo>
                    <a:pt x="249360" y="109555"/>
                  </a:lnTo>
                  <a:lnTo>
                    <a:pt x="213738" y="127446"/>
                  </a:lnTo>
                  <a:lnTo>
                    <a:pt x="180653" y="148566"/>
                  </a:lnTo>
                  <a:lnTo>
                    <a:pt x="150318" y="172907"/>
                  </a:lnTo>
                  <a:lnTo>
                    <a:pt x="122944" y="200460"/>
                  </a:lnTo>
                  <a:lnTo>
                    <a:pt x="98742" y="231219"/>
                  </a:lnTo>
                  <a:lnTo>
                    <a:pt x="0" y="162423"/>
                  </a:lnTo>
                  <a:lnTo>
                    <a:pt x="24468" y="131350"/>
                  </a:lnTo>
                  <a:lnTo>
                    <a:pt x="52132" y="103576"/>
                  </a:lnTo>
                  <a:lnTo>
                    <a:pt x="82775" y="79099"/>
                  </a:lnTo>
                  <a:lnTo>
                    <a:pt x="116178" y="57919"/>
                  </a:lnTo>
                  <a:lnTo>
                    <a:pt x="152123" y="40033"/>
                  </a:lnTo>
                  <a:lnTo>
                    <a:pt x="190391" y="25442"/>
                  </a:lnTo>
                  <a:lnTo>
                    <a:pt x="230765" y="14145"/>
                  </a:lnTo>
                  <a:lnTo>
                    <a:pt x="273025" y="6139"/>
                  </a:lnTo>
                  <a:lnTo>
                    <a:pt x="316955" y="1424"/>
                  </a:lnTo>
                  <a:lnTo>
                    <a:pt x="362335" y="0"/>
                  </a:lnTo>
                  <a:lnTo>
                    <a:pt x="408948" y="1864"/>
                  </a:lnTo>
                  <a:lnTo>
                    <a:pt x="456575" y="7016"/>
                  </a:lnTo>
                  <a:lnTo>
                    <a:pt x="504998" y="15455"/>
                  </a:lnTo>
                  <a:lnTo>
                    <a:pt x="553999" y="27180"/>
                  </a:lnTo>
                  <a:lnTo>
                    <a:pt x="603359" y="42190"/>
                  </a:lnTo>
                  <a:lnTo>
                    <a:pt x="652860" y="60484"/>
                  </a:lnTo>
                  <a:lnTo>
                    <a:pt x="702285" y="82060"/>
                  </a:lnTo>
                  <a:lnTo>
                    <a:pt x="751414" y="106918"/>
                  </a:lnTo>
                  <a:lnTo>
                    <a:pt x="800031" y="135056"/>
                  </a:lnTo>
                  <a:lnTo>
                    <a:pt x="847915" y="166474"/>
                  </a:lnTo>
                  <a:lnTo>
                    <a:pt x="946658" y="235270"/>
                  </a:lnTo>
                  <a:lnTo>
                    <a:pt x="991504" y="268373"/>
                  </a:lnTo>
                  <a:lnTo>
                    <a:pt x="1033802" y="303332"/>
                  </a:lnTo>
                  <a:lnTo>
                    <a:pt x="1073451" y="339952"/>
                  </a:lnTo>
                  <a:lnTo>
                    <a:pt x="1110353" y="378038"/>
                  </a:lnTo>
                  <a:lnTo>
                    <a:pt x="1144408" y="417396"/>
                  </a:lnTo>
                  <a:lnTo>
                    <a:pt x="1175517" y="457830"/>
                  </a:lnTo>
                  <a:lnTo>
                    <a:pt x="1203580" y="499145"/>
                  </a:lnTo>
                  <a:lnTo>
                    <a:pt x="1228497" y="541147"/>
                  </a:lnTo>
                  <a:lnTo>
                    <a:pt x="1250169" y="583640"/>
                  </a:lnTo>
                  <a:lnTo>
                    <a:pt x="1268498" y="626429"/>
                  </a:lnTo>
                  <a:lnTo>
                    <a:pt x="1283382" y="669320"/>
                  </a:lnTo>
                  <a:lnTo>
                    <a:pt x="1294724" y="712117"/>
                  </a:lnTo>
                  <a:lnTo>
                    <a:pt x="1302422" y="754625"/>
                  </a:lnTo>
                  <a:lnTo>
                    <a:pt x="1306379" y="796649"/>
                  </a:lnTo>
                  <a:lnTo>
                    <a:pt x="1306494" y="837995"/>
                  </a:lnTo>
                  <a:lnTo>
                    <a:pt x="1302669" y="878467"/>
                  </a:lnTo>
                  <a:lnTo>
                    <a:pt x="1294803" y="917870"/>
                  </a:lnTo>
                  <a:lnTo>
                    <a:pt x="1344180" y="952261"/>
                  </a:lnTo>
                  <a:lnTo>
                    <a:pt x="1194816" y="994883"/>
                  </a:lnTo>
                  <a:lnTo>
                    <a:pt x="1146683" y="814670"/>
                  </a:lnTo>
                  <a:lnTo>
                    <a:pt x="1196060" y="849074"/>
                  </a:lnTo>
                  <a:lnTo>
                    <a:pt x="1203926" y="809671"/>
                  </a:lnTo>
                  <a:lnTo>
                    <a:pt x="1207752" y="769199"/>
                  </a:lnTo>
                  <a:lnTo>
                    <a:pt x="1207637" y="727853"/>
                  </a:lnTo>
                  <a:lnTo>
                    <a:pt x="1203680" y="685829"/>
                  </a:lnTo>
                  <a:lnTo>
                    <a:pt x="1195981" y="643321"/>
                  </a:lnTo>
                  <a:lnTo>
                    <a:pt x="1184640" y="600524"/>
                  </a:lnTo>
                  <a:lnTo>
                    <a:pt x="1169755" y="557633"/>
                  </a:lnTo>
                  <a:lnTo>
                    <a:pt x="1151427" y="514844"/>
                  </a:lnTo>
                  <a:lnTo>
                    <a:pt x="1129754" y="472351"/>
                  </a:lnTo>
                  <a:lnTo>
                    <a:pt x="1104837" y="430350"/>
                  </a:lnTo>
                  <a:lnTo>
                    <a:pt x="1076774" y="389034"/>
                  </a:lnTo>
                  <a:lnTo>
                    <a:pt x="1045666" y="348600"/>
                  </a:lnTo>
                  <a:lnTo>
                    <a:pt x="1011611" y="309242"/>
                  </a:lnTo>
                  <a:lnTo>
                    <a:pt x="974709" y="271156"/>
                  </a:lnTo>
                  <a:lnTo>
                    <a:pt x="935059" y="234536"/>
                  </a:lnTo>
                  <a:lnTo>
                    <a:pt x="892761" y="199577"/>
                  </a:lnTo>
                  <a:lnTo>
                    <a:pt x="847915" y="166474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6715" y="3442639"/>
              <a:ext cx="929640" cy="280670"/>
            </a:xfrm>
            <a:custGeom>
              <a:avLst/>
              <a:gdLst/>
              <a:ahLst/>
              <a:cxnLst/>
              <a:rect l="l" t="t" r="r" b="b"/>
              <a:pathLst>
                <a:path w="929639" h="280670">
                  <a:moveTo>
                    <a:pt x="473569" y="0"/>
                  </a:moveTo>
                  <a:lnTo>
                    <a:pt x="423628" y="662"/>
                  </a:lnTo>
                  <a:lnTo>
                    <a:pt x="372745" y="4352"/>
                  </a:lnTo>
                  <a:lnTo>
                    <a:pt x="321137" y="11093"/>
                  </a:lnTo>
                  <a:lnTo>
                    <a:pt x="269022" y="20911"/>
                  </a:lnTo>
                  <a:lnTo>
                    <a:pt x="216618" y="33830"/>
                  </a:lnTo>
                  <a:lnTo>
                    <a:pt x="164141" y="49873"/>
                  </a:lnTo>
                  <a:lnTo>
                    <a:pt x="111810" y="69066"/>
                  </a:lnTo>
                  <a:lnTo>
                    <a:pt x="0" y="113579"/>
                  </a:lnTo>
                  <a:lnTo>
                    <a:pt x="52331" y="94387"/>
                  </a:lnTo>
                  <a:lnTo>
                    <a:pt x="104807" y="78343"/>
                  </a:lnTo>
                  <a:lnTo>
                    <a:pt x="157212" y="65425"/>
                  </a:lnTo>
                  <a:lnTo>
                    <a:pt x="209326" y="55607"/>
                  </a:lnTo>
                  <a:lnTo>
                    <a:pt x="260934" y="48865"/>
                  </a:lnTo>
                  <a:lnTo>
                    <a:pt x="311817" y="45175"/>
                  </a:lnTo>
                  <a:lnTo>
                    <a:pt x="361757" y="44513"/>
                  </a:lnTo>
                  <a:lnTo>
                    <a:pt x="410538" y="46854"/>
                  </a:lnTo>
                  <a:lnTo>
                    <a:pt x="457941" y="52173"/>
                  </a:lnTo>
                  <a:lnTo>
                    <a:pt x="503749" y="60447"/>
                  </a:lnTo>
                  <a:lnTo>
                    <a:pt x="547744" y="71651"/>
                  </a:lnTo>
                  <a:lnTo>
                    <a:pt x="589709" y="85760"/>
                  </a:lnTo>
                  <a:lnTo>
                    <a:pt x="629426" y="102751"/>
                  </a:lnTo>
                  <a:lnTo>
                    <a:pt x="666678" y="122598"/>
                  </a:lnTo>
                  <a:lnTo>
                    <a:pt x="701247" y="145278"/>
                  </a:lnTo>
                  <a:lnTo>
                    <a:pt x="732916" y="170766"/>
                  </a:lnTo>
                  <a:lnTo>
                    <a:pt x="761466" y="199038"/>
                  </a:lnTo>
                  <a:lnTo>
                    <a:pt x="705561" y="221288"/>
                  </a:lnTo>
                  <a:lnTo>
                    <a:pt x="882484" y="280394"/>
                  </a:lnTo>
                  <a:lnTo>
                    <a:pt x="929195" y="132261"/>
                  </a:lnTo>
                  <a:lnTo>
                    <a:pt x="873290" y="154524"/>
                  </a:lnTo>
                  <a:lnTo>
                    <a:pt x="844737" y="126253"/>
                  </a:lnTo>
                  <a:lnTo>
                    <a:pt x="813067" y="100765"/>
                  </a:lnTo>
                  <a:lnTo>
                    <a:pt x="778496" y="78085"/>
                  </a:lnTo>
                  <a:lnTo>
                    <a:pt x="741243" y="58238"/>
                  </a:lnTo>
                  <a:lnTo>
                    <a:pt x="701525" y="41247"/>
                  </a:lnTo>
                  <a:lnTo>
                    <a:pt x="659558" y="27138"/>
                  </a:lnTo>
                  <a:lnTo>
                    <a:pt x="615562" y="15934"/>
                  </a:lnTo>
                  <a:lnTo>
                    <a:pt x="569754" y="7660"/>
                  </a:lnTo>
                  <a:lnTo>
                    <a:pt x="522350" y="2340"/>
                  </a:lnTo>
                  <a:lnTo>
                    <a:pt x="47356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22302" y="3535630"/>
              <a:ext cx="551180" cy="726440"/>
            </a:xfrm>
            <a:custGeom>
              <a:avLst/>
              <a:gdLst/>
              <a:ahLst/>
              <a:cxnLst/>
              <a:rect l="l" t="t" r="r" b="b"/>
              <a:pathLst>
                <a:path w="551179" h="726439">
                  <a:moveTo>
                    <a:pt x="550978" y="0"/>
                  </a:moveTo>
                  <a:lnTo>
                    <a:pt x="494412" y="20586"/>
                  </a:lnTo>
                  <a:lnTo>
                    <a:pt x="441812" y="43245"/>
                  </a:lnTo>
                  <a:lnTo>
                    <a:pt x="391546" y="68320"/>
                  </a:lnTo>
                  <a:lnTo>
                    <a:pt x="343736" y="95631"/>
                  </a:lnTo>
                  <a:lnTo>
                    <a:pt x="298502" y="124996"/>
                  </a:lnTo>
                  <a:lnTo>
                    <a:pt x="255966" y="156233"/>
                  </a:lnTo>
                  <a:lnTo>
                    <a:pt x="216248" y="189162"/>
                  </a:lnTo>
                  <a:lnTo>
                    <a:pt x="179470" y="223599"/>
                  </a:lnTo>
                  <a:lnTo>
                    <a:pt x="145752" y="259364"/>
                  </a:lnTo>
                  <a:lnTo>
                    <a:pt x="115216" y="296276"/>
                  </a:lnTo>
                  <a:lnTo>
                    <a:pt x="87983" y="334152"/>
                  </a:lnTo>
                  <a:lnTo>
                    <a:pt x="64174" y="372812"/>
                  </a:lnTo>
                  <a:lnTo>
                    <a:pt x="43910" y="412073"/>
                  </a:lnTo>
                  <a:lnTo>
                    <a:pt x="27312" y="451754"/>
                  </a:lnTo>
                  <a:lnTo>
                    <a:pt x="14500" y="491674"/>
                  </a:lnTo>
                  <a:lnTo>
                    <a:pt x="5597" y="531650"/>
                  </a:lnTo>
                  <a:lnTo>
                    <a:pt x="723" y="571502"/>
                  </a:lnTo>
                  <a:lnTo>
                    <a:pt x="0" y="611048"/>
                  </a:lnTo>
                  <a:lnTo>
                    <a:pt x="3547" y="650106"/>
                  </a:lnTo>
                  <a:lnTo>
                    <a:pt x="11487" y="688495"/>
                  </a:lnTo>
                  <a:lnTo>
                    <a:pt x="23940" y="726033"/>
                  </a:lnTo>
                  <a:lnTo>
                    <a:pt x="135764" y="681520"/>
                  </a:lnTo>
                  <a:lnTo>
                    <a:pt x="123424" y="644376"/>
                  </a:lnTo>
                  <a:lnTo>
                    <a:pt x="115506" y="606351"/>
                  </a:lnTo>
                  <a:lnTo>
                    <a:pt x="111901" y="567625"/>
                  </a:lnTo>
                  <a:lnTo>
                    <a:pt x="112499" y="528378"/>
                  </a:lnTo>
                  <a:lnTo>
                    <a:pt x="117190" y="488791"/>
                  </a:lnTo>
                  <a:lnTo>
                    <a:pt x="125863" y="449045"/>
                  </a:lnTo>
                  <a:lnTo>
                    <a:pt x="138409" y="409320"/>
                  </a:lnTo>
                  <a:lnTo>
                    <a:pt x="154717" y="369796"/>
                  </a:lnTo>
                  <a:lnTo>
                    <a:pt x="174678" y="330655"/>
                  </a:lnTo>
                  <a:lnTo>
                    <a:pt x="198182" y="292077"/>
                  </a:lnTo>
                  <a:lnTo>
                    <a:pt x="225118" y="254242"/>
                  </a:lnTo>
                  <a:lnTo>
                    <a:pt x="255377" y="217331"/>
                  </a:lnTo>
                  <a:lnTo>
                    <a:pt x="288848" y="181525"/>
                  </a:lnTo>
                  <a:lnTo>
                    <a:pt x="325422" y="147005"/>
                  </a:lnTo>
                  <a:lnTo>
                    <a:pt x="364988" y="113950"/>
                  </a:lnTo>
                  <a:lnTo>
                    <a:pt x="407437" y="82541"/>
                  </a:lnTo>
                  <a:lnTo>
                    <a:pt x="452658" y="52959"/>
                  </a:lnTo>
                  <a:lnTo>
                    <a:pt x="500542" y="25385"/>
                  </a:lnTo>
                  <a:lnTo>
                    <a:pt x="550978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22302" y="3442641"/>
              <a:ext cx="1423670" cy="819150"/>
            </a:xfrm>
            <a:custGeom>
              <a:avLst/>
              <a:gdLst/>
              <a:ahLst/>
              <a:cxnLst/>
              <a:rect l="l" t="t" r="r" b="b"/>
              <a:pathLst>
                <a:path w="1423670" h="819150">
                  <a:moveTo>
                    <a:pt x="550978" y="92989"/>
                  </a:moveTo>
                  <a:lnTo>
                    <a:pt x="500542" y="118375"/>
                  </a:lnTo>
                  <a:lnTo>
                    <a:pt x="452658" y="145949"/>
                  </a:lnTo>
                  <a:lnTo>
                    <a:pt x="407437" y="175530"/>
                  </a:lnTo>
                  <a:lnTo>
                    <a:pt x="364988" y="206939"/>
                  </a:lnTo>
                  <a:lnTo>
                    <a:pt x="325422" y="239994"/>
                  </a:lnTo>
                  <a:lnTo>
                    <a:pt x="288848" y="274515"/>
                  </a:lnTo>
                  <a:lnTo>
                    <a:pt x="255377" y="310321"/>
                  </a:lnTo>
                  <a:lnTo>
                    <a:pt x="225118" y="347232"/>
                  </a:lnTo>
                  <a:lnTo>
                    <a:pt x="198182" y="385066"/>
                  </a:lnTo>
                  <a:lnTo>
                    <a:pt x="174678" y="423645"/>
                  </a:lnTo>
                  <a:lnTo>
                    <a:pt x="154717" y="462786"/>
                  </a:lnTo>
                  <a:lnTo>
                    <a:pt x="138409" y="502309"/>
                  </a:lnTo>
                  <a:lnTo>
                    <a:pt x="125863" y="542034"/>
                  </a:lnTo>
                  <a:lnTo>
                    <a:pt x="117190" y="581781"/>
                  </a:lnTo>
                  <a:lnTo>
                    <a:pt x="112499" y="621368"/>
                  </a:lnTo>
                  <a:lnTo>
                    <a:pt x="111901" y="660614"/>
                  </a:lnTo>
                  <a:lnTo>
                    <a:pt x="115506" y="699341"/>
                  </a:lnTo>
                  <a:lnTo>
                    <a:pt x="123424" y="737366"/>
                  </a:lnTo>
                  <a:lnTo>
                    <a:pt x="135764" y="774509"/>
                  </a:lnTo>
                  <a:lnTo>
                    <a:pt x="23940" y="819022"/>
                  </a:lnTo>
                  <a:lnTo>
                    <a:pt x="11487" y="781484"/>
                  </a:lnTo>
                  <a:lnTo>
                    <a:pt x="3547" y="743095"/>
                  </a:lnTo>
                  <a:lnTo>
                    <a:pt x="0" y="704037"/>
                  </a:lnTo>
                  <a:lnTo>
                    <a:pt x="723" y="664491"/>
                  </a:lnTo>
                  <a:lnTo>
                    <a:pt x="5597" y="624639"/>
                  </a:lnTo>
                  <a:lnTo>
                    <a:pt x="14500" y="584663"/>
                  </a:lnTo>
                  <a:lnTo>
                    <a:pt x="27312" y="544743"/>
                  </a:lnTo>
                  <a:lnTo>
                    <a:pt x="43910" y="505062"/>
                  </a:lnTo>
                  <a:lnTo>
                    <a:pt x="64174" y="465801"/>
                  </a:lnTo>
                  <a:lnTo>
                    <a:pt x="87983" y="427142"/>
                  </a:lnTo>
                  <a:lnTo>
                    <a:pt x="115216" y="389265"/>
                  </a:lnTo>
                  <a:lnTo>
                    <a:pt x="145752" y="352354"/>
                  </a:lnTo>
                  <a:lnTo>
                    <a:pt x="179470" y="316589"/>
                  </a:lnTo>
                  <a:lnTo>
                    <a:pt x="216248" y="282151"/>
                  </a:lnTo>
                  <a:lnTo>
                    <a:pt x="255966" y="249223"/>
                  </a:lnTo>
                  <a:lnTo>
                    <a:pt x="298502" y="217985"/>
                  </a:lnTo>
                  <a:lnTo>
                    <a:pt x="343736" y="188620"/>
                  </a:lnTo>
                  <a:lnTo>
                    <a:pt x="391546" y="161309"/>
                  </a:lnTo>
                  <a:lnTo>
                    <a:pt x="441812" y="136234"/>
                  </a:lnTo>
                  <a:lnTo>
                    <a:pt x="494412" y="113576"/>
                  </a:lnTo>
                  <a:lnTo>
                    <a:pt x="606223" y="69062"/>
                  </a:lnTo>
                  <a:lnTo>
                    <a:pt x="658554" y="49869"/>
                  </a:lnTo>
                  <a:lnTo>
                    <a:pt x="711030" y="33826"/>
                  </a:lnTo>
                  <a:lnTo>
                    <a:pt x="763435" y="20908"/>
                  </a:lnTo>
                  <a:lnTo>
                    <a:pt x="815550" y="11091"/>
                  </a:lnTo>
                  <a:lnTo>
                    <a:pt x="867158" y="4350"/>
                  </a:lnTo>
                  <a:lnTo>
                    <a:pt x="918041" y="661"/>
                  </a:lnTo>
                  <a:lnTo>
                    <a:pt x="967981" y="0"/>
                  </a:lnTo>
                  <a:lnTo>
                    <a:pt x="1016762" y="2341"/>
                  </a:lnTo>
                  <a:lnTo>
                    <a:pt x="1064166" y="7661"/>
                  </a:lnTo>
                  <a:lnTo>
                    <a:pt x="1109975" y="15935"/>
                  </a:lnTo>
                  <a:lnTo>
                    <a:pt x="1153971" y="27139"/>
                  </a:lnTo>
                  <a:lnTo>
                    <a:pt x="1195937" y="41249"/>
                  </a:lnTo>
                  <a:lnTo>
                    <a:pt x="1235655" y="58239"/>
                  </a:lnTo>
                  <a:lnTo>
                    <a:pt x="1272909" y="78086"/>
                  </a:lnTo>
                  <a:lnTo>
                    <a:pt x="1307479" y="100764"/>
                  </a:lnTo>
                  <a:lnTo>
                    <a:pt x="1339149" y="126251"/>
                  </a:lnTo>
                  <a:lnTo>
                    <a:pt x="1367702" y="154520"/>
                  </a:lnTo>
                  <a:lnTo>
                    <a:pt x="1423607" y="132257"/>
                  </a:lnTo>
                  <a:lnTo>
                    <a:pt x="1376897" y="280390"/>
                  </a:lnTo>
                  <a:lnTo>
                    <a:pt x="1199973" y="221297"/>
                  </a:lnTo>
                  <a:lnTo>
                    <a:pt x="1255878" y="199034"/>
                  </a:lnTo>
                  <a:lnTo>
                    <a:pt x="1227328" y="170764"/>
                  </a:lnTo>
                  <a:lnTo>
                    <a:pt x="1195660" y="145278"/>
                  </a:lnTo>
                  <a:lnTo>
                    <a:pt x="1161091" y="122599"/>
                  </a:lnTo>
                  <a:lnTo>
                    <a:pt x="1123839" y="102752"/>
                  </a:lnTo>
                  <a:lnTo>
                    <a:pt x="1084122" y="85762"/>
                  </a:lnTo>
                  <a:lnTo>
                    <a:pt x="1042157" y="71653"/>
                  </a:lnTo>
                  <a:lnTo>
                    <a:pt x="998161" y="60449"/>
                  </a:lnTo>
                  <a:lnTo>
                    <a:pt x="952353" y="52175"/>
                  </a:lnTo>
                  <a:lnTo>
                    <a:pt x="904950" y="46854"/>
                  </a:lnTo>
                  <a:lnTo>
                    <a:pt x="856170" y="44513"/>
                  </a:lnTo>
                  <a:lnTo>
                    <a:pt x="806229" y="45175"/>
                  </a:lnTo>
                  <a:lnTo>
                    <a:pt x="755346" y="48864"/>
                  </a:lnTo>
                  <a:lnTo>
                    <a:pt x="703739" y="55604"/>
                  </a:lnTo>
                  <a:lnTo>
                    <a:pt x="651624" y="65422"/>
                  </a:lnTo>
                  <a:lnTo>
                    <a:pt x="599219" y="78340"/>
                  </a:lnTo>
                  <a:lnTo>
                    <a:pt x="546743" y="94383"/>
                  </a:lnTo>
                  <a:lnTo>
                    <a:pt x="494412" y="113576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75665" y="2386366"/>
              <a:ext cx="859155" cy="416559"/>
            </a:xfrm>
            <a:custGeom>
              <a:avLst/>
              <a:gdLst/>
              <a:ahLst/>
              <a:cxnLst/>
              <a:rect l="l" t="t" r="r" b="b"/>
              <a:pathLst>
                <a:path w="859154" h="416560">
                  <a:moveTo>
                    <a:pt x="858634" y="0"/>
                  </a:moveTo>
                  <a:lnTo>
                    <a:pt x="821262" y="41356"/>
                  </a:lnTo>
                  <a:lnTo>
                    <a:pt x="782294" y="79993"/>
                  </a:lnTo>
                  <a:lnTo>
                    <a:pt x="741935" y="115831"/>
                  </a:lnTo>
                  <a:lnTo>
                    <a:pt x="700388" y="148790"/>
                  </a:lnTo>
                  <a:lnTo>
                    <a:pt x="657858" y="178790"/>
                  </a:lnTo>
                  <a:lnTo>
                    <a:pt x="614548" y="205752"/>
                  </a:lnTo>
                  <a:lnTo>
                    <a:pt x="570662" y="229596"/>
                  </a:lnTo>
                  <a:lnTo>
                    <a:pt x="526404" y="250241"/>
                  </a:lnTo>
                  <a:lnTo>
                    <a:pt x="481978" y="267609"/>
                  </a:lnTo>
                  <a:lnTo>
                    <a:pt x="437587" y="281620"/>
                  </a:lnTo>
                  <a:lnTo>
                    <a:pt x="393436" y="292194"/>
                  </a:lnTo>
                  <a:lnTo>
                    <a:pt x="349729" y="299250"/>
                  </a:lnTo>
                  <a:lnTo>
                    <a:pt x="306669" y="302711"/>
                  </a:lnTo>
                  <a:lnTo>
                    <a:pt x="264461" y="302495"/>
                  </a:lnTo>
                  <a:lnTo>
                    <a:pt x="223308" y="298523"/>
                  </a:lnTo>
                  <a:lnTo>
                    <a:pt x="183414" y="290716"/>
                  </a:lnTo>
                  <a:lnTo>
                    <a:pt x="144983" y="278993"/>
                  </a:lnTo>
                  <a:lnTo>
                    <a:pt x="184086" y="233260"/>
                  </a:lnTo>
                  <a:lnTo>
                    <a:pt x="0" y="263359"/>
                  </a:lnTo>
                  <a:lnTo>
                    <a:pt x="27647" y="416191"/>
                  </a:lnTo>
                  <a:lnTo>
                    <a:pt x="66763" y="370459"/>
                  </a:lnTo>
                  <a:lnTo>
                    <a:pt x="105194" y="382181"/>
                  </a:lnTo>
                  <a:lnTo>
                    <a:pt x="145089" y="389989"/>
                  </a:lnTo>
                  <a:lnTo>
                    <a:pt x="186242" y="393960"/>
                  </a:lnTo>
                  <a:lnTo>
                    <a:pt x="228450" y="394176"/>
                  </a:lnTo>
                  <a:lnTo>
                    <a:pt x="271510" y="390716"/>
                  </a:lnTo>
                  <a:lnTo>
                    <a:pt x="315217" y="383659"/>
                  </a:lnTo>
                  <a:lnTo>
                    <a:pt x="359368" y="373085"/>
                  </a:lnTo>
                  <a:lnTo>
                    <a:pt x="403758" y="359075"/>
                  </a:lnTo>
                  <a:lnTo>
                    <a:pt x="448185" y="341707"/>
                  </a:lnTo>
                  <a:lnTo>
                    <a:pt x="492443" y="321061"/>
                  </a:lnTo>
                  <a:lnTo>
                    <a:pt x="536329" y="297217"/>
                  </a:lnTo>
                  <a:lnTo>
                    <a:pt x="579639" y="270256"/>
                  </a:lnTo>
                  <a:lnTo>
                    <a:pt x="622169" y="240256"/>
                  </a:lnTo>
                  <a:lnTo>
                    <a:pt x="663716" y="207297"/>
                  </a:lnTo>
                  <a:lnTo>
                    <a:pt x="704075" y="171459"/>
                  </a:lnTo>
                  <a:lnTo>
                    <a:pt x="743042" y="132822"/>
                  </a:lnTo>
                  <a:lnTo>
                    <a:pt x="780415" y="91465"/>
                  </a:lnTo>
                  <a:lnTo>
                    <a:pt x="85863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3828" y="1543000"/>
              <a:ext cx="257175" cy="888365"/>
            </a:xfrm>
            <a:custGeom>
              <a:avLst/>
              <a:gdLst/>
              <a:ahLst/>
              <a:cxnLst/>
              <a:rect l="l" t="t" r="r" b="b"/>
              <a:pathLst>
                <a:path w="257175" h="888364">
                  <a:moveTo>
                    <a:pt x="128270" y="0"/>
                  </a:moveTo>
                  <a:lnTo>
                    <a:pt x="50063" y="91452"/>
                  </a:lnTo>
                  <a:lnTo>
                    <a:pt x="78280" y="118576"/>
                  </a:lnTo>
                  <a:lnTo>
                    <a:pt x="102993" y="148539"/>
                  </a:lnTo>
                  <a:lnTo>
                    <a:pt x="124217" y="181132"/>
                  </a:lnTo>
                  <a:lnTo>
                    <a:pt x="141964" y="216142"/>
                  </a:lnTo>
                  <a:lnTo>
                    <a:pt x="156248" y="253359"/>
                  </a:lnTo>
                  <a:lnTo>
                    <a:pt x="167081" y="292572"/>
                  </a:lnTo>
                  <a:lnTo>
                    <a:pt x="174478" y="333569"/>
                  </a:lnTo>
                  <a:lnTo>
                    <a:pt x="178452" y="376141"/>
                  </a:lnTo>
                  <a:lnTo>
                    <a:pt x="179015" y="420075"/>
                  </a:lnTo>
                  <a:lnTo>
                    <a:pt x="176181" y="465160"/>
                  </a:lnTo>
                  <a:lnTo>
                    <a:pt x="169963" y="511186"/>
                  </a:lnTo>
                  <a:lnTo>
                    <a:pt x="160375" y="557942"/>
                  </a:lnTo>
                  <a:lnTo>
                    <a:pt x="147430" y="605216"/>
                  </a:lnTo>
                  <a:lnTo>
                    <a:pt x="131141" y="652798"/>
                  </a:lnTo>
                  <a:lnTo>
                    <a:pt x="111521" y="700476"/>
                  </a:lnTo>
                  <a:lnTo>
                    <a:pt x="88583" y="748040"/>
                  </a:lnTo>
                  <a:lnTo>
                    <a:pt x="62342" y="795278"/>
                  </a:lnTo>
                  <a:lnTo>
                    <a:pt x="32810" y="841979"/>
                  </a:lnTo>
                  <a:lnTo>
                    <a:pt x="0" y="887933"/>
                  </a:lnTo>
                  <a:lnTo>
                    <a:pt x="20561" y="865965"/>
                  </a:lnTo>
                  <a:lnTo>
                    <a:pt x="76468" y="798822"/>
                  </a:lnTo>
                  <a:lnTo>
                    <a:pt x="109271" y="753223"/>
                  </a:lnTo>
                  <a:lnTo>
                    <a:pt x="138860" y="706789"/>
                  </a:lnTo>
                  <a:lnTo>
                    <a:pt x="165213" y="659737"/>
                  </a:lnTo>
                  <a:lnTo>
                    <a:pt x="188307" y="612285"/>
                  </a:lnTo>
                  <a:lnTo>
                    <a:pt x="208120" y="564649"/>
                  </a:lnTo>
                  <a:lnTo>
                    <a:pt x="224628" y="517046"/>
                  </a:lnTo>
                  <a:lnTo>
                    <a:pt x="237810" y="469693"/>
                  </a:lnTo>
                  <a:lnTo>
                    <a:pt x="247642" y="422808"/>
                  </a:lnTo>
                  <a:lnTo>
                    <a:pt x="254103" y="376607"/>
                  </a:lnTo>
                  <a:lnTo>
                    <a:pt x="257168" y="331308"/>
                  </a:lnTo>
                  <a:lnTo>
                    <a:pt x="256817" y="287127"/>
                  </a:lnTo>
                  <a:lnTo>
                    <a:pt x="253025" y="244282"/>
                  </a:lnTo>
                  <a:lnTo>
                    <a:pt x="245772" y="202990"/>
                  </a:lnTo>
                  <a:lnTo>
                    <a:pt x="235033" y="163467"/>
                  </a:lnTo>
                  <a:lnTo>
                    <a:pt x="220786" y="125932"/>
                  </a:lnTo>
                  <a:lnTo>
                    <a:pt x="203009" y="90600"/>
                  </a:lnTo>
                  <a:lnTo>
                    <a:pt x="181679" y="57690"/>
                  </a:lnTo>
                  <a:lnTo>
                    <a:pt x="156773" y="27417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5669" y="1543000"/>
              <a:ext cx="1075690" cy="1259840"/>
            </a:xfrm>
            <a:custGeom>
              <a:avLst/>
              <a:gdLst/>
              <a:ahLst/>
              <a:cxnLst/>
              <a:rect l="l" t="t" r="r" b="b"/>
              <a:pathLst>
                <a:path w="1075690" h="1259839">
                  <a:moveTo>
                    <a:pt x="818159" y="887933"/>
                  </a:moveTo>
                  <a:lnTo>
                    <a:pt x="850969" y="841979"/>
                  </a:lnTo>
                  <a:lnTo>
                    <a:pt x="880501" y="795278"/>
                  </a:lnTo>
                  <a:lnTo>
                    <a:pt x="906743" y="748040"/>
                  </a:lnTo>
                  <a:lnTo>
                    <a:pt x="929680" y="700476"/>
                  </a:lnTo>
                  <a:lnTo>
                    <a:pt x="949300" y="652798"/>
                  </a:lnTo>
                  <a:lnTo>
                    <a:pt x="965589" y="605216"/>
                  </a:lnTo>
                  <a:lnTo>
                    <a:pt x="978535" y="557942"/>
                  </a:lnTo>
                  <a:lnTo>
                    <a:pt x="988123" y="511186"/>
                  </a:lnTo>
                  <a:lnTo>
                    <a:pt x="994340" y="465160"/>
                  </a:lnTo>
                  <a:lnTo>
                    <a:pt x="997174" y="420075"/>
                  </a:lnTo>
                  <a:lnTo>
                    <a:pt x="996611" y="376141"/>
                  </a:lnTo>
                  <a:lnTo>
                    <a:pt x="992638" y="333569"/>
                  </a:lnTo>
                  <a:lnTo>
                    <a:pt x="985241" y="292572"/>
                  </a:lnTo>
                  <a:lnTo>
                    <a:pt x="974407" y="253359"/>
                  </a:lnTo>
                  <a:lnTo>
                    <a:pt x="960123" y="216142"/>
                  </a:lnTo>
                  <a:lnTo>
                    <a:pt x="942376" y="181132"/>
                  </a:lnTo>
                  <a:lnTo>
                    <a:pt x="921153" y="148539"/>
                  </a:lnTo>
                  <a:lnTo>
                    <a:pt x="896439" y="118576"/>
                  </a:lnTo>
                  <a:lnTo>
                    <a:pt x="868222" y="91452"/>
                  </a:lnTo>
                  <a:lnTo>
                    <a:pt x="946429" y="0"/>
                  </a:lnTo>
                  <a:lnTo>
                    <a:pt x="974933" y="27417"/>
                  </a:lnTo>
                  <a:lnTo>
                    <a:pt x="999838" y="57690"/>
                  </a:lnTo>
                  <a:lnTo>
                    <a:pt x="1021168" y="90600"/>
                  </a:lnTo>
                  <a:lnTo>
                    <a:pt x="1038945" y="125932"/>
                  </a:lnTo>
                  <a:lnTo>
                    <a:pt x="1053192" y="163467"/>
                  </a:lnTo>
                  <a:lnTo>
                    <a:pt x="1063931" y="202990"/>
                  </a:lnTo>
                  <a:lnTo>
                    <a:pt x="1071185" y="244282"/>
                  </a:lnTo>
                  <a:lnTo>
                    <a:pt x="1074976" y="287127"/>
                  </a:lnTo>
                  <a:lnTo>
                    <a:pt x="1075328" y="331308"/>
                  </a:lnTo>
                  <a:lnTo>
                    <a:pt x="1072262" y="376607"/>
                  </a:lnTo>
                  <a:lnTo>
                    <a:pt x="1065802" y="422808"/>
                  </a:lnTo>
                  <a:lnTo>
                    <a:pt x="1055969" y="469693"/>
                  </a:lnTo>
                  <a:lnTo>
                    <a:pt x="1042788" y="517046"/>
                  </a:lnTo>
                  <a:lnTo>
                    <a:pt x="1026279" y="564649"/>
                  </a:lnTo>
                  <a:lnTo>
                    <a:pt x="1006467" y="612285"/>
                  </a:lnTo>
                  <a:lnTo>
                    <a:pt x="983373" y="659737"/>
                  </a:lnTo>
                  <a:lnTo>
                    <a:pt x="957020" y="706789"/>
                  </a:lnTo>
                  <a:lnTo>
                    <a:pt x="927431" y="753223"/>
                  </a:lnTo>
                  <a:lnTo>
                    <a:pt x="894628" y="798822"/>
                  </a:lnTo>
                  <a:lnTo>
                    <a:pt x="858634" y="843368"/>
                  </a:lnTo>
                  <a:lnTo>
                    <a:pt x="780415" y="934834"/>
                  </a:lnTo>
                  <a:lnTo>
                    <a:pt x="743042" y="976190"/>
                  </a:lnTo>
                  <a:lnTo>
                    <a:pt x="704075" y="1014827"/>
                  </a:lnTo>
                  <a:lnTo>
                    <a:pt x="663716" y="1050665"/>
                  </a:lnTo>
                  <a:lnTo>
                    <a:pt x="622169" y="1083623"/>
                  </a:lnTo>
                  <a:lnTo>
                    <a:pt x="579638" y="1113622"/>
                  </a:lnTo>
                  <a:lnTo>
                    <a:pt x="536328" y="1140583"/>
                  </a:lnTo>
                  <a:lnTo>
                    <a:pt x="492442" y="1164426"/>
                  </a:lnTo>
                  <a:lnTo>
                    <a:pt x="448183" y="1185071"/>
                  </a:lnTo>
                  <a:lnTo>
                    <a:pt x="403756" y="1202438"/>
                  </a:lnTo>
                  <a:lnTo>
                    <a:pt x="359365" y="1216449"/>
                  </a:lnTo>
                  <a:lnTo>
                    <a:pt x="315214" y="1227022"/>
                  </a:lnTo>
                  <a:lnTo>
                    <a:pt x="271505" y="1234079"/>
                  </a:lnTo>
                  <a:lnTo>
                    <a:pt x="228445" y="1237540"/>
                  </a:lnTo>
                  <a:lnTo>
                    <a:pt x="186235" y="1237325"/>
                  </a:lnTo>
                  <a:lnTo>
                    <a:pt x="145080" y="1233354"/>
                  </a:lnTo>
                  <a:lnTo>
                    <a:pt x="105184" y="1225548"/>
                  </a:lnTo>
                  <a:lnTo>
                    <a:pt x="66751" y="1213827"/>
                  </a:lnTo>
                  <a:lnTo>
                    <a:pt x="27647" y="1259560"/>
                  </a:lnTo>
                  <a:lnTo>
                    <a:pt x="0" y="1106728"/>
                  </a:lnTo>
                  <a:lnTo>
                    <a:pt x="184086" y="1076629"/>
                  </a:lnTo>
                  <a:lnTo>
                    <a:pt x="144970" y="1122362"/>
                  </a:lnTo>
                  <a:lnTo>
                    <a:pt x="183403" y="1134083"/>
                  </a:lnTo>
                  <a:lnTo>
                    <a:pt x="223299" y="1141888"/>
                  </a:lnTo>
                  <a:lnTo>
                    <a:pt x="264454" y="1145858"/>
                  </a:lnTo>
                  <a:lnTo>
                    <a:pt x="306664" y="1146073"/>
                  </a:lnTo>
                  <a:lnTo>
                    <a:pt x="349725" y="1142611"/>
                  </a:lnTo>
                  <a:lnTo>
                    <a:pt x="393433" y="1135554"/>
                  </a:lnTo>
                  <a:lnTo>
                    <a:pt x="437585" y="1124980"/>
                  </a:lnTo>
                  <a:lnTo>
                    <a:pt x="481976" y="1110969"/>
                  </a:lnTo>
                  <a:lnTo>
                    <a:pt x="526403" y="1093601"/>
                  </a:lnTo>
                  <a:lnTo>
                    <a:pt x="570661" y="1072955"/>
                  </a:lnTo>
                  <a:lnTo>
                    <a:pt x="614547" y="1049112"/>
                  </a:lnTo>
                  <a:lnTo>
                    <a:pt x="657858" y="1022151"/>
                  </a:lnTo>
                  <a:lnTo>
                    <a:pt x="700388" y="992152"/>
                  </a:lnTo>
                  <a:lnTo>
                    <a:pt x="741935" y="959195"/>
                  </a:lnTo>
                  <a:lnTo>
                    <a:pt x="782294" y="923358"/>
                  </a:lnTo>
                  <a:lnTo>
                    <a:pt x="821262" y="884723"/>
                  </a:lnTo>
                  <a:lnTo>
                    <a:pt x="858634" y="84336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802" y="562438"/>
            <a:ext cx="9756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Почему</a:t>
            </a:r>
            <a:r>
              <a:rPr sz="4400" spc="-20" dirty="0"/>
              <a:t> </a:t>
            </a:r>
            <a:r>
              <a:rPr sz="4400" dirty="0"/>
              <a:t>мы</a:t>
            </a:r>
            <a:r>
              <a:rPr sz="4400" spc="-10" dirty="0"/>
              <a:t> </a:t>
            </a:r>
            <a:r>
              <a:rPr sz="4400" spc="-5" dirty="0"/>
              <a:t>учимся</a:t>
            </a:r>
            <a:r>
              <a:rPr sz="4400" spc="-20" dirty="0"/>
              <a:t> </a:t>
            </a:r>
            <a:r>
              <a:rPr sz="4400" dirty="0"/>
              <a:t>у</a:t>
            </a:r>
            <a:r>
              <a:rPr sz="4400" spc="-5" dirty="0"/>
              <a:t> </a:t>
            </a:r>
            <a:r>
              <a:rPr sz="4400" spc="-10" dirty="0"/>
              <a:t>разработчиков</a:t>
            </a:r>
            <a:r>
              <a:rPr sz="4400" spc="-15" dirty="0"/>
              <a:t> </a:t>
            </a:r>
            <a:r>
              <a:rPr sz="4400" dirty="0"/>
              <a:t>игр?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0915" y="1459142"/>
            <a:ext cx="10409555" cy="256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Игровая </a:t>
            </a:r>
            <a:r>
              <a:rPr sz="3200" spc="-10" dirty="0">
                <a:latin typeface="Calibri"/>
                <a:cs typeface="Calibri"/>
              </a:rPr>
              <a:t>индустрия </a:t>
            </a:r>
            <a:r>
              <a:rPr sz="3200" dirty="0">
                <a:latin typeface="Calibri"/>
                <a:cs typeface="Calibri"/>
              </a:rPr>
              <a:t>первой освоила «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дизайн, основанный </a:t>
            </a:r>
            <a:r>
              <a:rPr sz="3200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потребностях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человека</a:t>
            </a:r>
            <a:r>
              <a:rPr sz="3200" spc="-15" dirty="0">
                <a:latin typeface="Calibri"/>
                <a:cs typeface="Calibri"/>
              </a:rPr>
              <a:t>»</a:t>
            </a:r>
            <a:endParaRPr sz="3200">
              <a:latin typeface="Calibri"/>
              <a:cs typeface="Calibri"/>
            </a:endParaRPr>
          </a:p>
          <a:p>
            <a:pPr marL="354965" marR="1016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Мастера-разработчики игр </a:t>
            </a:r>
            <a:r>
              <a:rPr sz="3200" spc="-10" dirty="0">
                <a:latin typeface="Calibri"/>
                <a:cs typeface="Calibri"/>
              </a:rPr>
              <a:t>провели </a:t>
            </a:r>
            <a:r>
              <a:rPr sz="3200" dirty="0">
                <a:latin typeface="Calibri"/>
                <a:cs typeface="Calibri"/>
              </a:rPr>
              <a:t>огромное </a:t>
            </a:r>
            <a:r>
              <a:rPr sz="3200" spc="-15" dirty="0">
                <a:latin typeface="Calibri"/>
                <a:cs typeface="Calibri"/>
              </a:rPr>
              <a:t>количество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времени, совершенствуя искусство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вовлекать </a:t>
            </a:r>
            <a:r>
              <a:rPr sz="3200" spc="-25" dirty="0">
                <a:latin typeface="Calibri"/>
                <a:cs typeface="Calibri"/>
              </a:rPr>
              <a:t>людей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без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обозначенной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цели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31" y="4163780"/>
            <a:ext cx="4284812" cy="24033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0140" y="4163783"/>
            <a:ext cx="4176458" cy="236155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61410" y="4995195"/>
            <a:ext cx="1465580" cy="673735"/>
            <a:chOff x="5561410" y="4995195"/>
            <a:chExt cx="1465580" cy="673735"/>
          </a:xfrm>
        </p:grpSpPr>
        <p:sp>
          <p:nvSpPr>
            <p:cNvPr id="7" name="object 7"/>
            <p:cNvSpPr/>
            <p:nvPr/>
          </p:nvSpPr>
          <p:spPr>
            <a:xfrm>
              <a:off x="5574110" y="5007895"/>
              <a:ext cx="1440180" cy="648335"/>
            </a:xfrm>
            <a:custGeom>
              <a:avLst/>
              <a:gdLst/>
              <a:ahLst/>
              <a:cxnLst/>
              <a:rect l="l" t="t" r="r" b="b"/>
              <a:pathLst>
                <a:path w="1440179" h="648335">
                  <a:moveTo>
                    <a:pt x="1116126" y="0"/>
                  </a:moveTo>
                  <a:lnTo>
                    <a:pt x="1116126" y="162026"/>
                  </a:lnTo>
                  <a:lnTo>
                    <a:pt x="324040" y="162026"/>
                  </a:lnTo>
                  <a:lnTo>
                    <a:pt x="324040" y="0"/>
                  </a:lnTo>
                  <a:lnTo>
                    <a:pt x="0" y="324040"/>
                  </a:lnTo>
                  <a:lnTo>
                    <a:pt x="324040" y="648081"/>
                  </a:lnTo>
                  <a:lnTo>
                    <a:pt x="324040" y="486054"/>
                  </a:lnTo>
                  <a:lnTo>
                    <a:pt x="1116126" y="486054"/>
                  </a:lnTo>
                  <a:lnTo>
                    <a:pt x="1116126" y="648081"/>
                  </a:lnTo>
                  <a:lnTo>
                    <a:pt x="1440154" y="324040"/>
                  </a:lnTo>
                  <a:lnTo>
                    <a:pt x="111612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4110" y="5007895"/>
              <a:ext cx="1440180" cy="648335"/>
            </a:xfrm>
            <a:custGeom>
              <a:avLst/>
              <a:gdLst/>
              <a:ahLst/>
              <a:cxnLst/>
              <a:rect l="l" t="t" r="r" b="b"/>
              <a:pathLst>
                <a:path w="1440179" h="648335">
                  <a:moveTo>
                    <a:pt x="0" y="324040"/>
                  </a:moveTo>
                  <a:lnTo>
                    <a:pt x="324040" y="0"/>
                  </a:lnTo>
                  <a:lnTo>
                    <a:pt x="324040" y="162026"/>
                  </a:lnTo>
                  <a:lnTo>
                    <a:pt x="1116126" y="162026"/>
                  </a:lnTo>
                  <a:lnTo>
                    <a:pt x="1116126" y="0"/>
                  </a:lnTo>
                  <a:lnTo>
                    <a:pt x="1440154" y="324040"/>
                  </a:lnTo>
                  <a:lnTo>
                    <a:pt x="1116126" y="648081"/>
                  </a:lnTo>
                  <a:lnTo>
                    <a:pt x="1116126" y="486054"/>
                  </a:lnTo>
                  <a:lnTo>
                    <a:pt x="324040" y="486054"/>
                  </a:lnTo>
                  <a:lnTo>
                    <a:pt x="324040" y="648081"/>
                  </a:lnTo>
                  <a:lnTo>
                    <a:pt x="0" y="32404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1550</Words>
  <Application>Microsoft Office PowerPoint</Application>
  <PresentationFormat>Широкоэкранный</PresentationFormat>
  <Paragraphs>217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 MT</vt:lpstr>
      <vt:lpstr>Calibri</vt:lpstr>
      <vt:lpstr>Office Theme</vt:lpstr>
      <vt:lpstr>Игра и (в?) образование</vt:lpstr>
      <vt:lpstr>«Что наша жизнь? –Игра!»</vt:lpstr>
      <vt:lpstr>Одно и то же?</vt:lpstr>
      <vt:lpstr>Зачем нам это все?</vt:lpstr>
      <vt:lpstr>«За» и «против» геймификации в образовании</vt:lpstr>
      <vt:lpstr>Основные аспекты геймификации</vt:lpstr>
      <vt:lpstr>Что еще задействовано в геймификации</vt:lpstr>
      <vt:lpstr>Что еще задействовано в геймификации?</vt:lpstr>
      <vt:lpstr>Почему мы учимся у разработчиков игр?</vt:lpstr>
      <vt:lpstr>Пример успешного использования геймификации для  образовательных целей</vt:lpstr>
      <vt:lpstr>Элементы геймификации для образовательных целей</vt:lpstr>
      <vt:lpstr>«Секреты» подхода Lingualeo</vt:lpstr>
      <vt:lpstr>Ю-Кай Чоу: основная ошибка</vt:lpstr>
      <vt:lpstr>Кто такой Ю-Кай Чоу?</vt:lpstr>
      <vt:lpstr>Модель «Октализис»  (разработка Ю-Кай Чоу)</vt:lpstr>
      <vt:lpstr>1. Значение и признание</vt:lpstr>
      <vt:lpstr>2. Развитие, достижение</vt:lpstr>
      <vt:lpstr>3. Креативность и обратная связь</vt:lpstr>
      <vt:lpstr>4. Обладание и собственность</vt:lpstr>
      <vt:lpstr>5. Социальные связи</vt:lpstr>
      <vt:lpstr>6. Нужда и нетерпение</vt:lpstr>
      <vt:lpstr>7. Непредсказуемость и любопытство</vt:lpstr>
      <vt:lpstr>8. Избегание, потеря</vt:lpstr>
      <vt:lpstr>«Белая и черная шляпы» геймификации</vt:lpstr>
      <vt:lpstr>«Левополушарная» и «правополушарная»  мотивация</vt:lpstr>
      <vt:lpstr>Презентация PowerPoint</vt:lpstr>
      <vt:lpstr>Мотивационные профили</vt:lpstr>
      <vt:lpstr>Типы геймифицированного обучения</vt:lpstr>
      <vt:lpstr>Презентация PowerPoint</vt:lpstr>
      <vt:lpstr>Особенности игровых технологий в ряду  других педагогических технологий</vt:lpstr>
      <vt:lpstr>Пример применения игровой технологии</vt:lpstr>
      <vt:lpstr>Роли преподавателя при использовании игровых  технологий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</cp:revision>
  <dcterms:created xsi:type="dcterms:W3CDTF">2023-04-19T09:51:44Z</dcterms:created>
  <dcterms:modified xsi:type="dcterms:W3CDTF">2023-04-24T10:55:39Z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2023-04-19T00:00:00Z</vt:filetime>
  </property>
</Properties>
</file>